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270" r:id="rId3"/>
    <p:sldId id="271" r:id="rId4"/>
    <p:sldId id="272" r:id="rId5"/>
    <p:sldId id="281" r:id="rId6"/>
    <p:sldId id="273" r:id="rId7"/>
    <p:sldId id="274" r:id="rId8"/>
    <p:sldId id="275" r:id="rId9"/>
    <p:sldId id="277" r:id="rId10"/>
    <p:sldId id="278" r:id="rId11"/>
    <p:sldId id="279" r:id="rId12"/>
    <p:sldId id="280" r:id="rId13"/>
  </p:sldIdLst>
  <p:sldSz cx="9906000" cy="6858000" type="A4"/>
  <p:notesSz cx="6797675" cy="9926638"/>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9" userDrawn="1">
          <p15:clr>
            <a:srgbClr val="A4A3A4"/>
          </p15:clr>
        </p15:guide>
        <p15:guide id="2"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B54"/>
    <a:srgbClr val="72BFEB"/>
    <a:srgbClr val="4CAFE6"/>
    <a:srgbClr val="0070B5"/>
    <a:srgbClr val="7F7F7F"/>
    <a:srgbClr val="97D3F1"/>
    <a:srgbClr val="6EC1EB"/>
    <a:srgbClr val="EBF6FF"/>
    <a:srgbClr val="4472C4"/>
    <a:srgbClr val="EFF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12" autoAdjust="0"/>
  </p:normalViewPr>
  <p:slideViewPr>
    <p:cSldViewPr snapToGrid="0">
      <p:cViewPr varScale="1">
        <p:scale>
          <a:sx n="82" d="100"/>
          <a:sy n="82" d="100"/>
        </p:scale>
        <p:origin x="1306" y="67"/>
      </p:cViewPr>
      <p:guideLst>
        <p:guide orient="horz" pos="1139"/>
        <p:guide pos="3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C6CC626-D95F-4B3B-ACD0-75C5062606DB}" type="datetimeFigureOut">
              <a:rPr lang="de-DE" smtClean="0"/>
              <a:t>10.05.2021</a:t>
            </a:fld>
            <a:endParaRPr lang="de-DE"/>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2085007-C28E-4EE3-82C3-F0473C413CFB}" type="slidenum">
              <a:rPr lang="de-DE" smtClean="0"/>
              <a:t>‹#›</a:t>
            </a:fld>
            <a:endParaRPr lang="de-DE"/>
          </a:p>
        </p:txBody>
      </p:sp>
    </p:spTree>
    <p:extLst>
      <p:ext uri="{BB962C8B-B14F-4D97-AF65-F5344CB8AC3E}">
        <p14:creationId xmlns:p14="http://schemas.microsoft.com/office/powerpoint/2010/main" val="100673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2</a:t>
            </a:fld>
            <a:endParaRPr lang="de-DE"/>
          </a:p>
        </p:txBody>
      </p:sp>
    </p:spTree>
    <p:extLst>
      <p:ext uri="{BB962C8B-B14F-4D97-AF65-F5344CB8AC3E}">
        <p14:creationId xmlns:p14="http://schemas.microsoft.com/office/powerpoint/2010/main" val="485372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12</a:t>
            </a:fld>
            <a:endParaRPr lang="de-DE"/>
          </a:p>
        </p:txBody>
      </p:sp>
    </p:spTree>
    <p:extLst>
      <p:ext uri="{BB962C8B-B14F-4D97-AF65-F5344CB8AC3E}">
        <p14:creationId xmlns:p14="http://schemas.microsoft.com/office/powerpoint/2010/main" val="153948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3</a:t>
            </a:fld>
            <a:endParaRPr lang="de-DE"/>
          </a:p>
        </p:txBody>
      </p:sp>
    </p:spTree>
    <p:extLst>
      <p:ext uri="{BB962C8B-B14F-4D97-AF65-F5344CB8AC3E}">
        <p14:creationId xmlns:p14="http://schemas.microsoft.com/office/powerpoint/2010/main" val="161931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4</a:t>
            </a:fld>
            <a:endParaRPr lang="de-DE"/>
          </a:p>
        </p:txBody>
      </p:sp>
    </p:spTree>
    <p:extLst>
      <p:ext uri="{BB962C8B-B14F-4D97-AF65-F5344CB8AC3E}">
        <p14:creationId xmlns:p14="http://schemas.microsoft.com/office/powerpoint/2010/main" val="119471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5</a:t>
            </a:fld>
            <a:endParaRPr lang="de-DE"/>
          </a:p>
        </p:txBody>
      </p:sp>
    </p:spTree>
    <p:extLst>
      <p:ext uri="{BB962C8B-B14F-4D97-AF65-F5344CB8AC3E}">
        <p14:creationId xmlns:p14="http://schemas.microsoft.com/office/powerpoint/2010/main" val="313319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6</a:t>
            </a:fld>
            <a:endParaRPr lang="de-DE"/>
          </a:p>
        </p:txBody>
      </p:sp>
    </p:spTree>
    <p:extLst>
      <p:ext uri="{BB962C8B-B14F-4D97-AF65-F5344CB8AC3E}">
        <p14:creationId xmlns:p14="http://schemas.microsoft.com/office/powerpoint/2010/main" val="177384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8</a:t>
            </a:fld>
            <a:endParaRPr lang="de-DE"/>
          </a:p>
        </p:txBody>
      </p:sp>
    </p:spTree>
    <p:extLst>
      <p:ext uri="{BB962C8B-B14F-4D97-AF65-F5344CB8AC3E}">
        <p14:creationId xmlns:p14="http://schemas.microsoft.com/office/powerpoint/2010/main" val="151690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9</a:t>
            </a:fld>
            <a:endParaRPr lang="de-DE"/>
          </a:p>
        </p:txBody>
      </p:sp>
    </p:spTree>
    <p:extLst>
      <p:ext uri="{BB962C8B-B14F-4D97-AF65-F5344CB8AC3E}">
        <p14:creationId xmlns:p14="http://schemas.microsoft.com/office/powerpoint/2010/main" val="2250593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10</a:t>
            </a:fld>
            <a:endParaRPr lang="de-DE"/>
          </a:p>
        </p:txBody>
      </p:sp>
    </p:spTree>
    <p:extLst>
      <p:ext uri="{BB962C8B-B14F-4D97-AF65-F5344CB8AC3E}">
        <p14:creationId xmlns:p14="http://schemas.microsoft.com/office/powerpoint/2010/main" val="57674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52085007-C28E-4EE3-82C3-F0473C413CFB}" type="slidenum">
              <a:rPr lang="de-DE" smtClean="0"/>
              <a:t>11</a:t>
            </a:fld>
            <a:endParaRPr lang="de-DE"/>
          </a:p>
        </p:txBody>
      </p:sp>
    </p:spTree>
    <p:extLst>
      <p:ext uri="{BB962C8B-B14F-4D97-AF65-F5344CB8AC3E}">
        <p14:creationId xmlns:p14="http://schemas.microsoft.com/office/powerpoint/2010/main" val="165632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94275E-F885-476B-BA37-A82796DDAADB}"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74742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4275E-F885-476B-BA37-A82796DDAADB}"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304084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4275E-F885-476B-BA37-A82796DDAADB}"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355379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4275E-F885-476B-BA37-A82796DDAADB}"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148502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4275E-F885-476B-BA37-A82796DDAADB}" type="datetimeFigureOut">
              <a:rPr lang="en-GB" smtClean="0"/>
              <a:t>10/05/2021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408740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4275E-F885-476B-BA37-A82796DDAADB}"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90342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4275E-F885-476B-BA37-A82796DDAADB}" type="datetimeFigureOut">
              <a:rPr lang="en-GB" smtClean="0"/>
              <a:t>10/05/2021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83072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4275E-F885-476B-BA37-A82796DDAADB}" type="datetimeFigureOut">
              <a:rPr lang="en-GB" smtClean="0"/>
              <a:t>10/05/2021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76084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4275E-F885-476B-BA37-A82796DDAADB}" type="datetimeFigureOut">
              <a:rPr lang="en-GB" smtClean="0"/>
              <a:t>10/05/2021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276496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4275E-F885-476B-BA37-A82796DDAADB}"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267088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94275E-F885-476B-BA37-A82796DDAADB}" type="datetimeFigureOut">
              <a:rPr lang="en-GB" smtClean="0"/>
              <a:t>10/05/2021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8D0A78-0747-41FA-B31A-B331D49A2C0D}" type="slidenum">
              <a:rPr lang="en-GB" smtClean="0"/>
              <a:t>‹#›</a:t>
            </a:fld>
            <a:endParaRPr lang="en-GB"/>
          </a:p>
        </p:txBody>
      </p:sp>
    </p:spTree>
    <p:extLst>
      <p:ext uri="{BB962C8B-B14F-4D97-AF65-F5344CB8AC3E}">
        <p14:creationId xmlns:p14="http://schemas.microsoft.com/office/powerpoint/2010/main" val="51685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E06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C2B66CF-0CBD-4953-9EA7-3F695B4BC8C9}"/>
              </a:ext>
            </a:extLst>
          </p:cNvPr>
          <p:cNvGraphicFramePr>
            <a:graphicFrameLocks noChangeAspect="1"/>
          </p:cNvGraphicFramePr>
          <p:nvPr userDrawn="1">
            <p:custDataLst>
              <p:tags r:id="rId13"/>
            </p:custDataLst>
            <p:extLst>
              <p:ext uri="{D42A27DB-BD31-4B8C-83A1-F6EECF244321}">
                <p14:modId xmlns:p14="http://schemas.microsoft.com/office/powerpoint/2010/main" val="2424409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31" imgH="431" progId="TCLayout.ActiveDocument.1">
                  <p:embed/>
                </p:oleObj>
              </mc:Choice>
              <mc:Fallback>
                <p:oleObj name="think-cell Slide" r:id="rId14" imgW="431" imgH="43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4275E-F885-476B-BA37-A82796DDAADB}" type="datetimeFigureOut">
              <a:rPr lang="en-GB" smtClean="0"/>
              <a:t>10/05/2021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D0A78-0747-41FA-B31A-B331D49A2C0D}" type="slidenum">
              <a:rPr lang="en-GB" smtClean="0"/>
              <a:t>‹#›</a:t>
            </a:fld>
            <a:endParaRPr lang="en-GB"/>
          </a:p>
        </p:txBody>
      </p:sp>
    </p:spTree>
    <p:extLst>
      <p:ext uri="{BB962C8B-B14F-4D97-AF65-F5344CB8AC3E}">
        <p14:creationId xmlns:p14="http://schemas.microsoft.com/office/powerpoint/2010/main" val="3995362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24.png"/><Relationship Id="rId4" Type="http://schemas.openxmlformats.org/officeDocument/2006/relationships/oleObject" Target="../embeddings/oleObject13.bin"/><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1.emf"/><Relationship Id="rId10" Type="http://schemas.openxmlformats.org/officeDocument/2006/relationships/image" Target="../media/image7.png"/><Relationship Id="rId4" Type="http://schemas.openxmlformats.org/officeDocument/2006/relationships/oleObject" Target="../embeddings/oleObject3.bin"/><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3.wdp"/><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13" Type="http://schemas.microsoft.com/office/2007/relationships/hdphoto" Target="../media/hdphoto4.wdp"/><Relationship Id="rId3" Type="http://schemas.openxmlformats.org/officeDocument/2006/relationships/notesSlide" Target="../notesSlides/notesSlide3.xml"/><Relationship Id="rId7" Type="http://schemas.microsoft.com/office/2007/relationships/hdphoto" Target="../media/hdphoto1.wdp"/><Relationship Id="rId12" Type="http://schemas.openxmlformats.org/officeDocument/2006/relationships/image" Target="../media/image13.png"/><Relationship Id="rId17" Type="http://schemas.microsoft.com/office/2007/relationships/hdphoto" Target="../media/hdphoto6.wdp"/><Relationship Id="rId2" Type="http://schemas.openxmlformats.org/officeDocument/2006/relationships/slideLayout" Target="../slideLayouts/slideLayout1.xml"/><Relationship Id="rId16" Type="http://schemas.openxmlformats.org/officeDocument/2006/relationships/image" Target="../media/image15.png"/><Relationship Id="rId1" Type="http://schemas.openxmlformats.org/officeDocument/2006/relationships/tags" Target="../tags/tag6.xml"/><Relationship Id="rId6" Type="http://schemas.openxmlformats.org/officeDocument/2006/relationships/image" Target="../media/image5.png"/><Relationship Id="rId11" Type="http://schemas.openxmlformats.org/officeDocument/2006/relationships/image" Target="../media/image12.jpg"/><Relationship Id="rId5" Type="http://schemas.openxmlformats.org/officeDocument/2006/relationships/image" Target="../media/image1.emf"/><Relationship Id="rId15" Type="http://schemas.microsoft.com/office/2007/relationships/hdphoto" Target="../media/hdphoto5.wdp"/><Relationship Id="rId10" Type="http://schemas.openxmlformats.org/officeDocument/2006/relationships/image" Target="../media/image11.jpg"/><Relationship Id="rId4" Type="http://schemas.openxmlformats.org/officeDocument/2006/relationships/oleObject" Target="../embeddings/oleObject5.bin"/><Relationship Id="rId9" Type="http://schemas.openxmlformats.org/officeDocument/2006/relationships/image" Target="../media/image4.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hyperlink" Target="http://www.exhibitionworld.co.uk/" TargetMode="External"/><Relationship Id="rId13" Type="http://schemas.openxmlformats.org/officeDocument/2006/relationships/hyperlink" Target="mailto:sfarnfield@mashmedia.net" TargetMode="External"/><Relationship Id="rId18" Type="http://schemas.microsoft.com/office/2007/relationships/hdphoto" Target="../media/hdphoto9.wdp"/><Relationship Id="rId3" Type="http://schemas.openxmlformats.org/officeDocument/2006/relationships/notesSlide" Target="../notesSlides/notesSlide5.xml"/><Relationship Id="rId7" Type="http://schemas.microsoft.com/office/2007/relationships/hdphoto" Target="../media/hdphoto1.wdp"/><Relationship Id="rId12" Type="http://schemas.microsoft.com/office/2007/relationships/hdphoto" Target="../media/hdphoto8.wdp"/><Relationship Id="rId17" Type="http://schemas.openxmlformats.org/officeDocument/2006/relationships/image" Target="../media/image20.png"/><Relationship Id="rId2" Type="http://schemas.openxmlformats.org/officeDocument/2006/relationships/slideLayout" Target="../slideLayouts/slideLayout1.xml"/><Relationship Id="rId16" Type="http://schemas.openxmlformats.org/officeDocument/2006/relationships/image" Target="../media/image4.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1.emf"/><Relationship Id="rId15" Type="http://schemas.openxmlformats.org/officeDocument/2006/relationships/image" Target="../media/image3.png"/><Relationship Id="rId10" Type="http://schemas.microsoft.com/office/2007/relationships/hdphoto" Target="../media/hdphoto7.wdp"/><Relationship Id="rId4" Type="http://schemas.openxmlformats.org/officeDocument/2006/relationships/oleObject" Target="../embeddings/oleObject7.bin"/><Relationship Id="rId9" Type="http://schemas.openxmlformats.org/officeDocument/2006/relationships/image" Target="../media/image18.pn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8.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7.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234873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4269C2E-42C5-433F-9B90-F7290772A3AF}"/>
              </a:ext>
            </a:extLst>
          </p:cNvPr>
          <p:cNvSpPr>
            <a:spLocks noGrp="1"/>
          </p:cNvSpPr>
          <p:nvPr>
            <p:ph type="ctrTitle"/>
          </p:nvPr>
        </p:nvSpPr>
        <p:spPr>
          <a:xfrm>
            <a:off x="441039" y="172103"/>
            <a:ext cx="9144000" cy="3338287"/>
          </a:xfrm>
          <a:ln>
            <a:noFill/>
          </a:ln>
        </p:spPr>
        <p:txBody>
          <a:bodyPr vert="horz">
            <a:normAutofit fontScale="90000"/>
          </a:bodyPr>
          <a:lstStyle/>
          <a:p>
            <a:pPr algn="l"/>
            <a:r>
              <a:rPr lang="en-GB" dirty="0">
                <a:solidFill>
                  <a:srgbClr val="0070B5"/>
                </a:solidFill>
                <a:latin typeface="+mn-lt"/>
              </a:rPr>
              <a:t>G</a:t>
            </a:r>
            <a:r>
              <a:rPr lang="en-GB" dirty="0">
                <a:solidFill>
                  <a:schemeClr val="bg2">
                    <a:lumMod val="50000"/>
                  </a:schemeClr>
                </a:solidFill>
                <a:latin typeface="+mn-lt"/>
              </a:rPr>
              <a:t>lobal</a:t>
            </a:r>
            <a:br>
              <a:rPr lang="en-GB" dirty="0">
                <a:solidFill>
                  <a:schemeClr val="bg1"/>
                </a:solidFill>
                <a:latin typeface="+mn-lt"/>
              </a:rPr>
            </a:br>
            <a:r>
              <a:rPr lang="en-GB" dirty="0">
                <a:solidFill>
                  <a:srgbClr val="0070B5"/>
                </a:solidFill>
                <a:latin typeface="+mn-lt"/>
              </a:rPr>
              <a:t>I</a:t>
            </a:r>
            <a:r>
              <a:rPr lang="en-GB" dirty="0">
                <a:solidFill>
                  <a:schemeClr val="bg2">
                    <a:lumMod val="50000"/>
                  </a:schemeClr>
                </a:solidFill>
                <a:latin typeface="+mn-lt"/>
              </a:rPr>
              <a:t>ndustry</a:t>
            </a:r>
            <a:br>
              <a:rPr lang="en-GB" dirty="0">
                <a:solidFill>
                  <a:schemeClr val="bg2">
                    <a:lumMod val="50000"/>
                  </a:schemeClr>
                </a:solidFill>
                <a:latin typeface="+mn-lt"/>
              </a:rPr>
            </a:br>
            <a:r>
              <a:rPr lang="en-GB" dirty="0">
                <a:solidFill>
                  <a:srgbClr val="0070B5"/>
                </a:solidFill>
                <a:latin typeface="+mn-lt"/>
              </a:rPr>
              <a:t>P</a:t>
            </a:r>
            <a:r>
              <a:rPr lang="en-GB" dirty="0">
                <a:solidFill>
                  <a:schemeClr val="bg2">
                    <a:lumMod val="50000"/>
                  </a:schemeClr>
                </a:solidFill>
                <a:latin typeface="+mn-lt"/>
              </a:rPr>
              <a:t>erformance</a:t>
            </a:r>
            <a:br>
              <a:rPr lang="en-GB" dirty="0">
                <a:solidFill>
                  <a:schemeClr val="bg1"/>
                </a:solidFill>
                <a:latin typeface="+mn-lt"/>
              </a:rPr>
            </a:br>
            <a:r>
              <a:rPr lang="en-GB" dirty="0">
                <a:solidFill>
                  <a:srgbClr val="0070B5"/>
                </a:solidFill>
                <a:latin typeface="+mn-lt"/>
              </a:rPr>
              <a:t>R</a:t>
            </a:r>
            <a:r>
              <a:rPr lang="en-GB" dirty="0">
                <a:solidFill>
                  <a:schemeClr val="bg2">
                    <a:lumMod val="50000"/>
                  </a:schemeClr>
                </a:solidFill>
                <a:latin typeface="+mn-lt"/>
              </a:rPr>
              <a:t>eview 2021</a:t>
            </a:r>
          </a:p>
        </p:txBody>
      </p:sp>
      <p:sp>
        <p:nvSpPr>
          <p:cNvPr id="3" name="Subtitle 2">
            <a:extLst>
              <a:ext uri="{FF2B5EF4-FFF2-40B4-BE49-F238E27FC236}">
                <a16:creationId xmlns:a16="http://schemas.microsoft.com/office/drawing/2014/main" id="{44E04D81-FA9C-436D-8677-E8D000C8B1F0}"/>
              </a:ext>
            </a:extLst>
          </p:cNvPr>
          <p:cNvSpPr>
            <a:spLocks noGrp="1"/>
          </p:cNvSpPr>
          <p:nvPr>
            <p:ph type="subTitle" idx="1"/>
          </p:nvPr>
        </p:nvSpPr>
        <p:spPr>
          <a:xfrm>
            <a:off x="218746" y="3559009"/>
            <a:ext cx="9464961" cy="1005266"/>
          </a:xfrm>
        </p:spPr>
        <p:txBody>
          <a:bodyPr>
            <a:normAutofit/>
          </a:bodyPr>
          <a:lstStyle/>
          <a:p>
            <a:pPr algn="l"/>
            <a:r>
              <a:rPr lang="en-GB" b="0" i="0" u="none" strike="noStrike" dirty="0">
                <a:solidFill>
                  <a:srgbClr val="393839"/>
                </a:solidFill>
                <a:effectLst/>
              </a:rPr>
              <a:t>A must have for global exhibition </a:t>
            </a:r>
            <a:br>
              <a:rPr lang="en-GB" b="0" i="0" u="none" strike="noStrike" dirty="0">
                <a:solidFill>
                  <a:srgbClr val="393839"/>
                </a:solidFill>
                <a:effectLst/>
              </a:rPr>
            </a:br>
            <a:r>
              <a:rPr lang="en-GB" b="0" i="0" u="none" strike="noStrike" dirty="0">
                <a:solidFill>
                  <a:srgbClr val="393839"/>
                </a:solidFill>
                <a:effectLst/>
              </a:rPr>
              <a:t>executives and stakeholders </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E66C887E-038F-4498-B76C-B0B400990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9600" y="6069909"/>
            <a:ext cx="834107" cy="49789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95B18E65-A050-4013-AA51-D4F3F9358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393" y="6069909"/>
            <a:ext cx="1287239" cy="497894"/>
          </a:xfrm>
          <a:prstGeom prst="rect">
            <a:avLst/>
          </a:prstGeom>
        </p:spPr>
      </p:pic>
      <p:pic>
        <p:nvPicPr>
          <p:cNvPr id="17" name="Picture 16" descr="Text, logo&#10;&#10;Description automatically generated">
            <a:extLst>
              <a:ext uri="{FF2B5EF4-FFF2-40B4-BE49-F238E27FC236}">
                <a16:creationId xmlns:a16="http://schemas.microsoft.com/office/drawing/2014/main" id="{2FA00C25-2ED6-40B8-98F5-A992DDD617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2216" y="5917625"/>
            <a:ext cx="1287239" cy="659510"/>
          </a:xfrm>
          <a:prstGeom prst="rect">
            <a:avLst/>
          </a:prstGeom>
        </p:spPr>
      </p:pic>
      <p:sp>
        <p:nvSpPr>
          <p:cNvPr id="18" name="TextBox 17">
            <a:extLst>
              <a:ext uri="{FF2B5EF4-FFF2-40B4-BE49-F238E27FC236}">
                <a16:creationId xmlns:a16="http://schemas.microsoft.com/office/drawing/2014/main" id="{09693A5C-0565-4499-B908-089294940FEE}"/>
              </a:ext>
            </a:extLst>
          </p:cNvPr>
          <p:cNvSpPr txBox="1"/>
          <p:nvPr/>
        </p:nvSpPr>
        <p:spPr>
          <a:xfrm>
            <a:off x="385966" y="4434266"/>
            <a:ext cx="7447515" cy="830997"/>
          </a:xfrm>
          <a:prstGeom prst="rect">
            <a:avLst/>
          </a:prstGeom>
          <a:noFill/>
        </p:spPr>
        <p:txBody>
          <a:bodyPr wrap="square" rtlCol="0">
            <a:spAutoFit/>
          </a:bodyPr>
          <a:lstStyle/>
          <a:p>
            <a:r>
              <a:rPr lang="en-GB" sz="4800" b="1" dirty="0">
                <a:solidFill>
                  <a:srgbClr val="0070B5"/>
                </a:solidFill>
              </a:rPr>
              <a:t>Outline of the report</a:t>
            </a:r>
          </a:p>
        </p:txBody>
      </p:sp>
      <p:sp>
        <p:nvSpPr>
          <p:cNvPr id="19" name="TextBox 18">
            <a:extLst>
              <a:ext uri="{FF2B5EF4-FFF2-40B4-BE49-F238E27FC236}">
                <a16:creationId xmlns:a16="http://schemas.microsoft.com/office/drawing/2014/main" id="{472D56E6-2E05-488B-A960-12E613F36C91}"/>
              </a:ext>
            </a:extLst>
          </p:cNvPr>
          <p:cNvSpPr txBox="1"/>
          <p:nvPr/>
        </p:nvSpPr>
        <p:spPr>
          <a:xfrm>
            <a:off x="385966" y="6207803"/>
            <a:ext cx="1441870" cy="369332"/>
          </a:xfrm>
          <a:prstGeom prst="rect">
            <a:avLst/>
          </a:prstGeom>
          <a:noFill/>
        </p:spPr>
        <p:txBody>
          <a:bodyPr wrap="none" rtlCol="0">
            <a:spAutoFit/>
          </a:bodyPr>
          <a:lstStyle/>
          <a:p>
            <a:r>
              <a:rPr lang="en-GB" b="0" i="0" u="none" strike="noStrike" dirty="0">
                <a:solidFill>
                  <a:srgbClr val="393839"/>
                </a:solidFill>
                <a:effectLst/>
              </a:rPr>
              <a:t>Published by:</a:t>
            </a:r>
            <a:endParaRPr lang="en-GB" dirty="0"/>
          </a:p>
        </p:txBody>
      </p:sp>
      <p:sp>
        <p:nvSpPr>
          <p:cNvPr id="21" name="TextBox 20">
            <a:extLst>
              <a:ext uri="{FF2B5EF4-FFF2-40B4-BE49-F238E27FC236}">
                <a16:creationId xmlns:a16="http://schemas.microsoft.com/office/drawing/2014/main" id="{BE8AA00E-5748-4B7F-9CEC-FC93D1278125}"/>
              </a:ext>
            </a:extLst>
          </p:cNvPr>
          <p:cNvSpPr txBox="1"/>
          <p:nvPr/>
        </p:nvSpPr>
        <p:spPr>
          <a:xfrm>
            <a:off x="5112475" y="6189139"/>
            <a:ext cx="2219057" cy="369332"/>
          </a:xfrm>
          <a:prstGeom prst="rect">
            <a:avLst/>
          </a:prstGeom>
          <a:noFill/>
        </p:spPr>
        <p:txBody>
          <a:bodyPr wrap="square">
            <a:spAutoFit/>
          </a:bodyPr>
          <a:lstStyle/>
          <a:p>
            <a:r>
              <a:rPr lang="en-GB" dirty="0">
                <a:solidFill>
                  <a:srgbClr val="393839"/>
                </a:solidFill>
              </a:rPr>
              <a:t>In partnership with</a:t>
            </a:r>
            <a:r>
              <a:rPr lang="en-GB" b="0" i="0" u="none" strike="noStrike" dirty="0">
                <a:solidFill>
                  <a:srgbClr val="393839"/>
                </a:solidFill>
                <a:effectLst/>
              </a:rPr>
              <a:t>:</a:t>
            </a:r>
            <a:endParaRPr lang="en-GB" dirty="0"/>
          </a:p>
        </p:txBody>
      </p:sp>
      <p:pic>
        <p:nvPicPr>
          <p:cNvPr id="24" name="Picture 23">
            <a:extLst>
              <a:ext uri="{FF2B5EF4-FFF2-40B4-BE49-F238E27FC236}">
                <a16:creationId xmlns:a16="http://schemas.microsoft.com/office/drawing/2014/main" id="{5A731DCE-4D62-443A-B77B-B5F484A05DC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4109722" y="72428"/>
            <a:ext cx="5796277" cy="4475641"/>
          </a:xfrm>
          <a:prstGeom prst="rect">
            <a:avLst/>
          </a:prstGeom>
        </p:spPr>
      </p:pic>
    </p:spTree>
    <p:extLst>
      <p:ext uri="{BB962C8B-B14F-4D97-AF65-F5344CB8AC3E}">
        <p14:creationId xmlns:p14="http://schemas.microsoft.com/office/powerpoint/2010/main" val="1390599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11586" y="142010"/>
            <a:ext cx="8313945" cy="1446550"/>
          </a:xfrm>
          <a:prstGeom prst="rect">
            <a:avLst/>
          </a:prstGeom>
          <a:noFill/>
        </p:spPr>
        <p:txBody>
          <a:bodyPr wrap="square" rtlCol="0">
            <a:spAutoFit/>
          </a:bodyPr>
          <a:lstStyle/>
          <a:p>
            <a:r>
              <a:rPr lang="en-GB" sz="4400" b="1" dirty="0">
                <a:solidFill>
                  <a:srgbClr val="0070B5"/>
                </a:solidFill>
              </a:rPr>
              <a:t>Chapter 3 – The Chinese exhibition</a:t>
            </a:r>
            <a:br>
              <a:rPr lang="en-GB" sz="4400" b="1" dirty="0">
                <a:solidFill>
                  <a:srgbClr val="0070B5"/>
                </a:solidFill>
              </a:rPr>
            </a:br>
            <a:r>
              <a:rPr lang="en-GB" sz="4400" b="1" dirty="0">
                <a:solidFill>
                  <a:srgbClr val="0070B5"/>
                </a:solidFill>
              </a:rPr>
              <a:t>market</a:t>
            </a:r>
          </a:p>
        </p:txBody>
      </p:sp>
      <p:pic>
        <p:nvPicPr>
          <p:cNvPr id="64" name="Picture 63">
            <a:extLst>
              <a:ext uri="{FF2B5EF4-FFF2-40B4-BE49-F238E27FC236}">
                <a16:creationId xmlns:a16="http://schemas.microsoft.com/office/drawing/2014/main" id="{C1DB51C3-8627-47E2-9A73-A1DD3A940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sp>
        <p:nvSpPr>
          <p:cNvPr id="45" name="Rechteck 2">
            <a:extLst>
              <a:ext uri="{FF2B5EF4-FFF2-40B4-BE49-F238E27FC236}">
                <a16:creationId xmlns:a16="http://schemas.microsoft.com/office/drawing/2014/main" id="{2D6C1E31-58EA-4EC0-9B6E-EAF8D7A47DA9}"/>
              </a:ext>
            </a:extLst>
          </p:cNvPr>
          <p:cNvSpPr/>
          <p:nvPr/>
        </p:nvSpPr>
        <p:spPr>
          <a:xfrm>
            <a:off x="204095" y="2870767"/>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47" name="Rechteck 2">
            <a:extLst>
              <a:ext uri="{FF2B5EF4-FFF2-40B4-BE49-F238E27FC236}">
                <a16:creationId xmlns:a16="http://schemas.microsoft.com/office/drawing/2014/main" id="{E464ADA8-D015-47FC-9E11-739D6F61E556}"/>
              </a:ext>
            </a:extLst>
          </p:cNvPr>
          <p:cNvSpPr/>
          <p:nvPr/>
        </p:nvSpPr>
        <p:spPr>
          <a:xfrm>
            <a:off x="779964" y="2883468"/>
            <a:ext cx="3874482" cy="5314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Exhibition market size expressed</a:t>
            </a:r>
            <a:b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major KPIs</a:t>
            </a:r>
          </a:p>
        </p:txBody>
      </p:sp>
      <p:sp>
        <p:nvSpPr>
          <p:cNvPr id="48" name="Rechteck 2">
            <a:extLst>
              <a:ext uri="{FF2B5EF4-FFF2-40B4-BE49-F238E27FC236}">
                <a16:creationId xmlns:a16="http://schemas.microsoft.com/office/drawing/2014/main" id="{C644A96B-9B3A-4FA6-9989-B020364ACC79}"/>
              </a:ext>
            </a:extLst>
          </p:cNvPr>
          <p:cNvSpPr/>
          <p:nvPr/>
        </p:nvSpPr>
        <p:spPr>
          <a:xfrm>
            <a:off x="204095" y="4499922"/>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t>
            </a:r>
          </a:p>
        </p:txBody>
      </p:sp>
      <p:sp>
        <p:nvSpPr>
          <p:cNvPr id="49" name="Rechteck 2">
            <a:extLst>
              <a:ext uri="{FF2B5EF4-FFF2-40B4-BE49-F238E27FC236}">
                <a16:creationId xmlns:a16="http://schemas.microsoft.com/office/drawing/2014/main" id="{8B648DB1-54FF-4214-85CE-E43C54A3C9F5}"/>
              </a:ext>
            </a:extLst>
          </p:cNvPr>
          <p:cNvSpPr/>
          <p:nvPr/>
        </p:nvSpPr>
        <p:spPr>
          <a:xfrm>
            <a:off x="779964" y="4212126"/>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de-DE"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Organizers, shows, </a:t>
            </a:r>
            <a:br>
              <a:rPr lang="de-DE"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de-DE"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ownership structures, verticals</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E3CB1A9-D089-4065-8C66-F527B5EF1934}"/>
              </a:ext>
            </a:extLst>
          </p:cNvPr>
          <p:cNvSpPr txBox="1"/>
          <p:nvPr/>
        </p:nvSpPr>
        <p:spPr>
          <a:xfrm>
            <a:off x="6326584" y="3128841"/>
            <a:ext cx="1997255" cy="400110"/>
          </a:xfrm>
          <a:prstGeom prst="rect">
            <a:avLst/>
          </a:prstGeom>
          <a:noFill/>
        </p:spPr>
        <p:txBody>
          <a:bodyPr wrap="square" rtlCol="0">
            <a:spAutoFit/>
          </a:bodyPr>
          <a:lstStyle/>
          <a:p>
            <a:pPr algn="ctr"/>
            <a:r>
              <a:rPr lang="en-GB" sz="2000" b="1" dirty="0">
                <a:solidFill>
                  <a:srgbClr val="374B54"/>
                </a:solidFill>
              </a:rPr>
              <a:t>PREVIEW</a:t>
            </a:r>
          </a:p>
        </p:txBody>
      </p:sp>
      <p:cxnSp>
        <p:nvCxnSpPr>
          <p:cNvPr id="16" name="Straight Connector 15">
            <a:extLst>
              <a:ext uri="{FF2B5EF4-FFF2-40B4-BE49-F238E27FC236}">
                <a16:creationId xmlns:a16="http://schemas.microsoft.com/office/drawing/2014/main" id="{223AB78E-F29C-4372-8FA1-F02F006E271D}"/>
              </a:ext>
            </a:extLst>
          </p:cNvPr>
          <p:cNvCxnSpPr>
            <a:cxnSpLocks/>
          </p:cNvCxnSpPr>
          <p:nvPr/>
        </p:nvCxnSpPr>
        <p:spPr>
          <a:xfrm>
            <a:off x="204095" y="1625327"/>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
        <p:nvSpPr>
          <p:cNvPr id="17" name="Rechteck 2">
            <a:extLst>
              <a:ext uri="{FF2B5EF4-FFF2-40B4-BE49-F238E27FC236}">
                <a16:creationId xmlns:a16="http://schemas.microsoft.com/office/drawing/2014/main" id="{079F12F0-7034-4334-9957-8B4488BD7A3A}"/>
              </a:ext>
            </a:extLst>
          </p:cNvPr>
          <p:cNvSpPr/>
          <p:nvPr/>
        </p:nvSpPr>
        <p:spPr>
          <a:xfrm>
            <a:off x="204095" y="1552469"/>
            <a:ext cx="9497809" cy="1190731"/>
          </a:xfrm>
          <a:prstGeom prst="homePlate">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this special section,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new insights</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about the Chinese market will be revealed, based on latest market research. Such insights will provide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new perspectives on Chinese venues and market size</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as well as latest insights into the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structure and developments </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 the Chinese market</a:t>
            </a:r>
          </a:p>
        </p:txBody>
      </p:sp>
      <p:cxnSp>
        <p:nvCxnSpPr>
          <p:cNvPr id="18" name="Straight Connector 17">
            <a:extLst>
              <a:ext uri="{FF2B5EF4-FFF2-40B4-BE49-F238E27FC236}">
                <a16:creationId xmlns:a16="http://schemas.microsoft.com/office/drawing/2014/main" id="{19FBA173-4131-4AFB-9DFF-A4D0F4881887}"/>
              </a:ext>
            </a:extLst>
          </p:cNvPr>
          <p:cNvCxnSpPr>
            <a:cxnSpLocks/>
          </p:cNvCxnSpPr>
          <p:nvPr/>
        </p:nvCxnSpPr>
        <p:spPr>
          <a:xfrm>
            <a:off x="204095" y="2652153"/>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
        <p:nvSpPr>
          <p:cNvPr id="20" name="Rechteck 2">
            <a:extLst>
              <a:ext uri="{FF2B5EF4-FFF2-40B4-BE49-F238E27FC236}">
                <a16:creationId xmlns:a16="http://schemas.microsoft.com/office/drawing/2014/main" id="{81A193FF-618E-4AB0-ACFE-6790A6AAA4D5}"/>
              </a:ext>
            </a:extLst>
          </p:cNvPr>
          <p:cNvSpPr/>
          <p:nvPr/>
        </p:nvSpPr>
        <p:spPr>
          <a:xfrm>
            <a:off x="204095" y="3680725"/>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B</a:t>
            </a:r>
            <a:endPar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hteck 2">
            <a:extLst>
              <a:ext uri="{FF2B5EF4-FFF2-40B4-BE49-F238E27FC236}">
                <a16:creationId xmlns:a16="http://schemas.microsoft.com/office/drawing/2014/main" id="{0AB31AD8-3C88-4D55-8D72-FC3C9BE26687}"/>
              </a:ext>
            </a:extLst>
          </p:cNvPr>
          <p:cNvSpPr/>
          <p:nvPr/>
        </p:nvSpPr>
        <p:spPr>
          <a:xfrm>
            <a:off x="779964" y="3667717"/>
            <a:ext cx="3874482" cy="5314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Venues and venue capacities; venues under development</a:t>
            </a:r>
          </a:p>
        </p:txBody>
      </p:sp>
      <p:sp>
        <p:nvSpPr>
          <p:cNvPr id="24" name="Rechteck 2">
            <a:extLst>
              <a:ext uri="{FF2B5EF4-FFF2-40B4-BE49-F238E27FC236}">
                <a16:creationId xmlns:a16="http://schemas.microsoft.com/office/drawing/2014/main" id="{2856544E-20B0-460F-90C1-E2E47937220C}"/>
              </a:ext>
            </a:extLst>
          </p:cNvPr>
          <p:cNvSpPr/>
          <p:nvPr/>
        </p:nvSpPr>
        <p:spPr>
          <a:xfrm>
            <a:off x="779964" y="5604179"/>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Regional analysis: KPIs, economy, venues, shows, verticals, </a:t>
            </a:r>
          </a:p>
          <a:p>
            <a:pPr marL="285750" lvl="0" indent="-285750">
              <a:spcAft>
                <a:spcPts val="400"/>
              </a:spcAft>
              <a:buFontTx/>
              <a:buChar char="-"/>
            </a:pPr>
            <a:r>
              <a:rPr lang="en-GB"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Top-3 economic clusters: Beijing-Hubei, Yangtze Delta, Pearl River Delta</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400"/>
              </a:spcAft>
              <a:buFontTx/>
              <a:buChar char="-"/>
            </a:pPr>
            <a:r>
              <a:rPr lang="en-GB"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Tier-1 cities</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spcAft>
                <a:spcPts val="600"/>
              </a:spcAft>
              <a:buFontTx/>
              <a:buChar char="-"/>
            </a:pP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hteck 2">
            <a:extLst>
              <a:ext uri="{FF2B5EF4-FFF2-40B4-BE49-F238E27FC236}">
                <a16:creationId xmlns:a16="http://schemas.microsoft.com/office/drawing/2014/main" id="{37061891-0A4E-4016-9187-039FFCAD14F5}"/>
              </a:ext>
            </a:extLst>
          </p:cNvPr>
          <p:cNvSpPr/>
          <p:nvPr/>
        </p:nvSpPr>
        <p:spPr>
          <a:xfrm>
            <a:off x="204095" y="5338461"/>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p>
        </p:txBody>
      </p:sp>
      <p:pic>
        <p:nvPicPr>
          <p:cNvPr id="3" name="Picture 2">
            <a:extLst>
              <a:ext uri="{FF2B5EF4-FFF2-40B4-BE49-F238E27FC236}">
                <a16:creationId xmlns:a16="http://schemas.microsoft.com/office/drawing/2014/main" id="{2FED5639-A0C1-4949-A21E-9E5F1EA8D7B3}"/>
              </a:ext>
            </a:extLst>
          </p:cNvPr>
          <p:cNvPicPr>
            <a:picLocks noChangeAspect="1"/>
          </p:cNvPicPr>
          <p:nvPr/>
        </p:nvPicPr>
        <p:blipFill rotWithShape="1">
          <a:blip r:embed="rId8"/>
          <a:srcRect b="8364"/>
          <a:stretch/>
        </p:blipFill>
        <p:spPr>
          <a:xfrm>
            <a:off x="5015726" y="3553746"/>
            <a:ext cx="4618971" cy="2618267"/>
          </a:xfrm>
          <a:prstGeom prst="rect">
            <a:avLst/>
          </a:prstGeom>
          <a:ln w="19050">
            <a:solidFill>
              <a:srgbClr val="374B54"/>
            </a:solidFill>
          </a:ln>
        </p:spPr>
      </p:pic>
    </p:spTree>
    <p:extLst>
      <p:ext uri="{BB962C8B-B14F-4D97-AF65-F5344CB8AC3E}">
        <p14:creationId xmlns:p14="http://schemas.microsoft.com/office/powerpoint/2010/main" val="415749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22394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11586" y="142010"/>
            <a:ext cx="8313945" cy="1446550"/>
          </a:xfrm>
          <a:prstGeom prst="rect">
            <a:avLst/>
          </a:prstGeom>
          <a:noFill/>
        </p:spPr>
        <p:txBody>
          <a:bodyPr wrap="square" rtlCol="0">
            <a:spAutoFit/>
          </a:bodyPr>
          <a:lstStyle/>
          <a:p>
            <a:r>
              <a:rPr lang="en-GB" sz="4400" b="1" dirty="0">
                <a:solidFill>
                  <a:srgbClr val="0070B5"/>
                </a:solidFill>
              </a:rPr>
              <a:t>Chapter 4 – Rush into virtual and</a:t>
            </a:r>
            <a:br>
              <a:rPr lang="en-GB" sz="4400" b="1" dirty="0">
                <a:solidFill>
                  <a:srgbClr val="0070B5"/>
                </a:solidFill>
              </a:rPr>
            </a:br>
            <a:r>
              <a:rPr lang="en-GB" sz="4400" b="1" dirty="0">
                <a:solidFill>
                  <a:srgbClr val="0070B5"/>
                </a:solidFill>
              </a:rPr>
              <a:t>omnichannel business model</a:t>
            </a:r>
          </a:p>
        </p:txBody>
      </p:sp>
      <p:pic>
        <p:nvPicPr>
          <p:cNvPr id="64" name="Picture 63">
            <a:extLst>
              <a:ext uri="{FF2B5EF4-FFF2-40B4-BE49-F238E27FC236}">
                <a16:creationId xmlns:a16="http://schemas.microsoft.com/office/drawing/2014/main" id="{C1DB51C3-8627-47E2-9A73-A1DD3A940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sp>
        <p:nvSpPr>
          <p:cNvPr id="45" name="Rechteck 2">
            <a:extLst>
              <a:ext uri="{FF2B5EF4-FFF2-40B4-BE49-F238E27FC236}">
                <a16:creationId xmlns:a16="http://schemas.microsoft.com/office/drawing/2014/main" id="{2D6C1E31-58EA-4EC0-9B6E-EAF8D7A47DA9}"/>
              </a:ext>
            </a:extLst>
          </p:cNvPr>
          <p:cNvSpPr/>
          <p:nvPr/>
        </p:nvSpPr>
        <p:spPr>
          <a:xfrm>
            <a:off x="204095" y="2795817"/>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47" name="Rechteck 2">
            <a:extLst>
              <a:ext uri="{FF2B5EF4-FFF2-40B4-BE49-F238E27FC236}">
                <a16:creationId xmlns:a16="http://schemas.microsoft.com/office/drawing/2014/main" id="{E464ADA8-D015-47FC-9E11-739D6F61E556}"/>
              </a:ext>
            </a:extLst>
          </p:cNvPr>
          <p:cNvSpPr/>
          <p:nvPr/>
        </p:nvSpPr>
        <p:spPr>
          <a:xfrm>
            <a:off x="779964" y="2801023"/>
            <a:ext cx="3874482" cy="5314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Megatrends stimulating digital business models</a:t>
            </a:r>
          </a:p>
        </p:txBody>
      </p:sp>
      <p:sp>
        <p:nvSpPr>
          <p:cNvPr id="48" name="Rechteck 2">
            <a:extLst>
              <a:ext uri="{FF2B5EF4-FFF2-40B4-BE49-F238E27FC236}">
                <a16:creationId xmlns:a16="http://schemas.microsoft.com/office/drawing/2014/main" id="{C644A96B-9B3A-4FA6-9989-B020364ACC79}"/>
              </a:ext>
            </a:extLst>
          </p:cNvPr>
          <p:cNvSpPr/>
          <p:nvPr/>
        </p:nvSpPr>
        <p:spPr>
          <a:xfrm>
            <a:off x="204095" y="4357517"/>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t>
            </a:r>
          </a:p>
        </p:txBody>
      </p:sp>
      <p:cxnSp>
        <p:nvCxnSpPr>
          <p:cNvPr id="16" name="Straight Connector 15">
            <a:extLst>
              <a:ext uri="{FF2B5EF4-FFF2-40B4-BE49-F238E27FC236}">
                <a16:creationId xmlns:a16="http://schemas.microsoft.com/office/drawing/2014/main" id="{223AB78E-F29C-4372-8FA1-F02F006E271D}"/>
              </a:ext>
            </a:extLst>
          </p:cNvPr>
          <p:cNvCxnSpPr>
            <a:cxnSpLocks/>
          </p:cNvCxnSpPr>
          <p:nvPr/>
        </p:nvCxnSpPr>
        <p:spPr>
          <a:xfrm>
            <a:off x="204095" y="1625327"/>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
        <p:nvSpPr>
          <p:cNvPr id="17" name="Rechteck 2">
            <a:extLst>
              <a:ext uri="{FF2B5EF4-FFF2-40B4-BE49-F238E27FC236}">
                <a16:creationId xmlns:a16="http://schemas.microsoft.com/office/drawing/2014/main" id="{079F12F0-7034-4334-9957-8B4488BD7A3A}"/>
              </a:ext>
            </a:extLst>
          </p:cNvPr>
          <p:cNvSpPr/>
          <p:nvPr/>
        </p:nvSpPr>
        <p:spPr>
          <a:xfrm>
            <a:off x="204095" y="1665760"/>
            <a:ext cx="9497809" cy="935035"/>
          </a:xfrm>
          <a:prstGeom prst="homePlate">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This special section gives a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broad overview of digital transformation in our industry and Covid-19’s impact</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Jwc presents its approach to a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seamless integration of digital and physical offerings, the omnichannel business model</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and high-level recommendations on how to adopt it.</a:t>
            </a:r>
          </a:p>
        </p:txBody>
      </p:sp>
      <p:cxnSp>
        <p:nvCxnSpPr>
          <p:cNvPr id="18" name="Straight Connector 17">
            <a:extLst>
              <a:ext uri="{FF2B5EF4-FFF2-40B4-BE49-F238E27FC236}">
                <a16:creationId xmlns:a16="http://schemas.microsoft.com/office/drawing/2014/main" id="{19FBA173-4131-4AFB-9DFF-A4D0F4881887}"/>
              </a:ext>
            </a:extLst>
          </p:cNvPr>
          <p:cNvCxnSpPr>
            <a:cxnSpLocks/>
          </p:cNvCxnSpPr>
          <p:nvPr/>
        </p:nvCxnSpPr>
        <p:spPr>
          <a:xfrm>
            <a:off x="204095" y="2622173"/>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
        <p:nvSpPr>
          <p:cNvPr id="20" name="Rechteck 2">
            <a:extLst>
              <a:ext uri="{FF2B5EF4-FFF2-40B4-BE49-F238E27FC236}">
                <a16:creationId xmlns:a16="http://schemas.microsoft.com/office/drawing/2014/main" id="{81A193FF-618E-4AB0-ACFE-6790A6AAA4D5}"/>
              </a:ext>
            </a:extLst>
          </p:cNvPr>
          <p:cNvSpPr/>
          <p:nvPr/>
        </p:nvSpPr>
        <p:spPr>
          <a:xfrm>
            <a:off x="204095" y="3575795"/>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B</a:t>
            </a:r>
            <a:endPar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hteck 2">
            <a:extLst>
              <a:ext uri="{FF2B5EF4-FFF2-40B4-BE49-F238E27FC236}">
                <a16:creationId xmlns:a16="http://schemas.microsoft.com/office/drawing/2014/main" id="{0AB31AD8-3C88-4D55-8D72-FC3C9BE26687}"/>
              </a:ext>
            </a:extLst>
          </p:cNvPr>
          <p:cNvSpPr/>
          <p:nvPr/>
        </p:nvSpPr>
        <p:spPr>
          <a:xfrm>
            <a:off x="779964" y="3600262"/>
            <a:ext cx="3874482" cy="5314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Digital offerings in the exhibition industry</a:t>
            </a:r>
          </a:p>
        </p:txBody>
      </p:sp>
      <p:sp>
        <p:nvSpPr>
          <p:cNvPr id="24" name="Rechteck 2">
            <a:extLst>
              <a:ext uri="{FF2B5EF4-FFF2-40B4-BE49-F238E27FC236}">
                <a16:creationId xmlns:a16="http://schemas.microsoft.com/office/drawing/2014/main" id="{2856544E-20B0-460F-90C1-E2E47937220C}"/>
              </a:ext>
            </a:extLst>
          </p:cNvPr>
          <p:cNvSpPr/>
          <p:nvPr/>
        </p:nvSpPr>
        <p:spPr>
          <a:xfrm>
            <a:off x="779963" y="5004572"/>
            <a:ext cx="3994403"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Rush into virtual - Covid 19’s impact on the industry</a:t>
            </a:r>
          </a:p>
          <a:p>
            <a:pPr marL="285750" indent="-285750">
              <a:spcAft>
                <a:spcPts val="400"/>
              </a:spcAft>
              <a:buFontTx/>
              <a:buChar char="-"/>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Pre-covid times: profits from F2F, challenges for digital business models</a:t>
            </a:r>
          </a:p>
          <a:p>
            <a:pPr marL="285750" indent="-285750">
              <a:spcAft>
                <a:spcPts val="400"/>
              </a:spcAft>
              <a:buFontTx/>
              <a:buChar char="-"/>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Covid times: new virtual events ecosystem, digital replacement offerings and substitution of exhibitions</a:t>
            </a:r>
          </a:p>
          <a:p>
            <a:pPr marL="285750" indent="-285750">
              <a:spcAft>
                <a:spcPts val="400"/>
              </a:spcAft>
              <a:buFontTx/>
              <a:buChar char="-"/>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Post-covid times: Towards one-stop online platforms and omnichannel models</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hteck 2">
            <a:extLst>
              <a:ext uri="{FF2B5EF4-FFF2-40B4-BE49-F238E27FC236}">
                <a16:creationId xmlns:a16="http://schemas.microsoft.com/office/drawing/2014/main" id="{E7ED1D5F-6972-4258-AFC9-8CCBD0823CA6}"/>
              </a:ext>
            </a:extLst>
          </p:cNvPr>
          <p:cNvSpPr/>
          <p:nvPr/>
        </p:nvSpPr>
        <p:spPr>
          <a:xfrm>
            <a:off x="5180829" y="2795817"/>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p>
        </p:txBody>
      </p:sp>
      <p:sp>
        <p:nvSpPr>
          <p:cNvPr id="27" name="Rechteck 2">
            <a:extLst>
              <a:ext uri="{FF2B5EF4-FFF2-40B4-BE49-F238E27FC236}">
                <a16:creationId xmlns:a16="http://schemas.microsoft.com/office/drawing/2014/main" id="{5EEF0FB5-C21D-49FF-BCB6-D3646A3045EE}"/>
              </a:ext>
            </a:extLst>
          </p:cNvPr>
          <p:cNvSpPr/>
          <p:nvPr/>
        </p:nvSpPr>
        <p:spPr>
          <a:xfrm>
            <a:off x="5756698" y="2778540"/>
            <a:ext cx="3994403"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Lessons from the retail industry</a:t>
            </a:r>
          </a:p>
          <a:p>
            <a:pPr lvl="0">
              <a:spcAft>
                <a:spcPts val="400"/>
              </a:spcAft>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The emergence of omnichannel business models</a:t>
            </a:r>
            <a:endPar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hteck 2">
            <a:extLst>
              <a:ext uri="{FF2B5EF4-FFF2-40B4-BE49-F238E27FC236}">
                <a16:creationId xmlns:a16="http://schemas.microsoft.com/office/drawing/2014/main" id="{A5A0F0FA-F309-458A-AA94-EC46957E4B7B}"/>
              </a:ext>
            </a:extLst>
          </p:cNvPr>
          <p:cNvSpPr/>
          <p:nvPr/>
        </p:nvSpPr>
        <p:spPr>
          <a:xfrm>
            <a:off x="5180829" y="3991838"/>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a:t>
            </a:r>
          </a:p>
        </p:txBody>
      </p:sp>
      <p:sp>
        <p:nvSpPr>
          <p:cNvPr id="29" name="Rechteck 2">
            <a:extLst>
              <a:ext uri="{FF2B5EF4-FFF2-40B4-BE49-F238E27FC236}">
                <a16:creationId xmlns:a16="http://schemas.microsoft.com/office/drawing/2014/main" id="{2379205B-016B-4300-8BB5-D799DF016B7A}"/>
              </a:ext>
            </a:extLst>
          </p:cNvPr>
          <p:cNvSpPr/>
          <p:nvPr/>
        </p:nvSpPr>
        <p:spPr>
          <a:xfrm>
            <a:off x="5756698" y="3922096"/>
            <a:ext cx="3994403"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Omnichan</a:t>
            </a:r>
            <a:r>
              <a:rPr lang="en-US" sz="20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nel business models for the exhibition industry</a:t>
            </a:r>
            <a:endPar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400"/>
              </a:spcAft>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Concepts, benefits, requirements</a:t>
            </a:r>
          </a:p>
        </p:txBody>
      </p:sp>
      <p:sp>
        <p:nvSpPr>
          <p:cNvPr id="30" name="Rechteck 2">
            <a:extLst>
              <a:ext uri="{FF2B5EF4-FFF2-40B4-BE49-F238E27FC236}">
                <a16:creationId xmlns:a16="http://schemas.microsoft.com/office/drawing/2014/main" id="{5F0CBCB1-C371-4B58-A521-22FCF35B5F8E}"/>
              </a:ext>
            </a:extLst>
          </p:cNvPr>
          <p:cNvSpPr/>
          <p:nvPr/>
        </p:nvSpPr>
        <p:spPr>
          <a:xfrm>
            <a:off x="5180829" y="5184651"/>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a:t>
            </a:r>
          </a:p>
        </p:txBody>
      </p:sp>
      <p:sp>
        <p:nvSpPr>
          <p:cNvPr id="31" name="Rechteck 2">
            <a:extLst>
              <a:ext uri="{FF2B5EF4-FFF2-40B4-BE49-F238E27FC236}">
                <a16:creationId xmlns:a16="http://schemas.microsoft.com/office/drawing/2014/main" id="{1FC8A426-4FDA-4BCE-B9D1-364BE306A1D0}"/>
              </a:ext>
            </a:extLst>
          </p:cNvPr>
          <p:cNvSpPr/>
          <p:nvPr/>
        </p:nvSpPr>
        <p:spPr>
          <a:xfrm>
            <a:off x="5756698" y="5152384"/>
            <a:ext cx="3994403" cy="60117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US"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Conclusion and recommendations for show organizers</a:t>
            </a:r>
            <a:endPar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47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1194192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11586" y="142010"/>
            <a:ext cx="8313945" cy="1446550"/>
          </a:xfrm>
          <a:prstGeom prst="rect">
            <a:avLst/>
          </a:prstGeom>
          <a:noFill/>
        </p:spPr>
        <p:txBody>
          <a:bodyPr wrap="square" rtlCol="0">
            <a:spAutoFit/>
          </a:bodyPr>
          <a:lstStyle/>
          <a:p>
            <a:r>
              <a:rPr lang="en-GB" sz="4400" b="1" dirty="0">
                <a:solidFill>
                  <a:srgbClr val="0070B5"/>
                </a:solidFill>
              </a:rPr>
              <a:t>Chapter 4 – Rush into virtual and</a:t>
            </a:r>
            <a:br>
              <a:rPr lang="en-GB" sz="4400" b="1" dirty="0">
                <a:solidFill>
                  <a:srgbClr val="0070B5"/>
                </a:solidFill>
              </a:rPr>
            </a:br>
            <a:r>
              <a:rPr lang="en-GB" sz="4400" b="1" dirty="0">
                <a:solidFill>
                  <a:srgbClr val="0070B5"/>
                </a:solidFill>
              </a:rPr>
              <a:t>omnichannel business model</a:t>
            </a:r>
          </a:p>
        </p:txBody>
      </p:sp>
      <p:pic>
        <p:nvPicPr>
          <p:cNvPr id="64" name="Picture 63">
            <a:extLst>
              <a:ext uri="{FF2B5EF4-FFF2-40B4-BE49-F238E27FC236}">
                <a16:creationId xmlns:a16="http://schemas.microsoft.com/office/drawing/2014/main" id="{C1DB51C3-8627-47E2-9A73-A1DD3A940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sp>
        <p:nvSpPr>
          <p:cNvPr id="71" name="TextBox 70">
            <a:extLst>
              <a:ext uri="{FF2B5EF4-FFF2-40B4-BE49-F238E27FC236}">
                <a16:creationId xmlns:a16="http://schemas.microsoft.com/office/drawing/2014/main" id="{DE3CB1A9-D089-4065-8C66-F527B5EF1934}"/>
              </a:ext>
            </a:extLst>
          </p:cNvPr>
          <p:cNvSpPr txBox="1"/>
          <p:nvPr/>
        </p:nvSpPr>
        <p:spPr>
          <a:xfrm>
            <a:off x="-722416" y="1662095"/>
            <a:ext cx="3589224" cy="646331"/>
          </a:xfrm>
          <a:prstGeom prst="rect">
            <a:avLst/>
          </a:prstGeom>
          <a:noFill/>
        </p:spPr>
        <p:txBody>
          <a:bodyPr wrap="square" rtlCol="0">
            <a:spAutoFit/>
          </a:bodyPr>
          <a:lstStyle/>
          <a:p>
            <a:pPr algn="ctr"/>
            <a:r>
              <a:rPr lang="en-GB" sz="3600" b="1" dirty="0">
                <a:solidFill>
                  <a:srgbClr val="374B54"/>
                </a:solidFill>
              </a:rPr>
              <a:t>PREVIEW</a:t>
            </a:r>
          </a:p>
        </p:txBody>
      </p:sp>
      <p:cxnSp>
        <p:nvCxnSpPr>
          <p:cNvPr id="16" name="Straight Connector 15">
            <a:extLst>
              <a:ext uri="{FF2B5EF4-FFF2-40B4-BE49-F238E27FC236}">
                <a16:creationId xmlns:a16="http://schemas.microsoft.com/office/drawing/2014/main" id="{223AB78E-F29C-4372-8FA1-F02F006E271D}"/>
              </a:ext>
            </a:extLst>
          </p:cNvPr>
          <p:cNvCxnSpPr>
            <a:cxnSpLocks/>
          </p:cNvCxnSpPr>
          <p:nvPr/>
        </p:nvCxnSpPr>
        <p:spPr>
          <a:xfrm>
            <a:off x="204095" y="1625327"/>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DF818CF-F2F9-47FD-99F3-3F0222FCA717}"/>
              </a:ext>
            </a:extLst>
          </p:cNvPr>
          <p:cNvPicPr>
            <a:picLocks noChangeAspect="1"/>
          </p:cNvPicPr>
          <p:nvPr/>
        </p:nvPicPr>
        <p:blipFill rotWithShape="1">
          <a:blip r:embed="rId8"/>
          <a:srcRect b="10113"/>
          <a:stretch/>
        </p:blipFill>
        <p:spPr>
          <a:xfrm>
            <a:off x="3386330" y="1872276"/>
            <a:ext cx="4888861" cy="2396113"/>
          </a:xfrm>
          <a:prstGeom prst="rect">
            <a:avLst/>
          </a:prstGeom>
          <a:ln w="19050">
            <a:solidFill>
              <a:srgbClr val="374B54"/>
            </a:solidFill>
          </a:ln>
        </p:spPr>
      </p:pic>
      <p:pic>
        <p:nvPicPr>
          <p:cNvPr id="2" name="Picture 1">
            <a:extLst>
              <a:ext uri="{FF2B5EF4-FFF2-40B4-BE49-F238E27FC236}">
                <a16:creationId xmlns:a16="http://schemas.microsoft.com/office/drawing/2014/main" id="{5CBAB76F-2A74-4F6C-BE02-2D640D3F5E6F}"/>
              </a:ext>
            </a:extLst>
          </p:cNvPr>
          <p:cNvPicPr>
            <a:picLocks noChangeAspect="1"/>
          </p:cNvPicPr>
          <p:nvPr/>
        </p:nvPicPr>
        <p:blipFill rotWithShape="1">
          <a:blip r:embed="rId9"/>
          <a:srcRect t="4430" b="9457"/>
          <a:stretch/>
        </p:blipFill>
        <p:spPr>
          <a:xfrm>
            <a:off x="91670" y="3737510"/>
            <a:ext cx="4888861" cy="2420700"/>
          </a:xfrm>
          <a:prstGeom prst="rect">
            <a:avLst/>
          </a:prstGeom>
          <a:ln w="19050">
            <a:solidFill>
              <a:srgbClr val="374B54"/>
            </a:solidFill>
          </a:ln>
        </p:spPr>
      </p:pic>
      <p:pic>
        <p:nvPicPr>
          <p:cNvPr id="3" name="Picture 2">
            <a:extLst>
              <a:ext uri="{FF2B5EF4-FFF2-40B4-BE49-F238E27FC236}">
                <a16:creationId xmlns:a16="http://schemas.microsoft.com/office/drawing/2014/main" id="{47822C72-E056-489A-9721-9EDB5F035102}"/>
              </a:ext>
            </a:extLst>
          </p:cNvPr>
          <p:cNvPicPr>
            <a:picLocks noChangeAspect="1"/>
          </p:cNvPicPr>
          <p:nvPr/>
        </p:nvPicPr>
        <p:blipFill rotWithShape="1">
          <a:blip r:embed="rId10"/>
          <a:srcRect b="9457"/>
          <a:stretch/>
        </p:blipFill>
        <p:spPr>
          <a:xfrm>
            <a:off x="4504090" y="4268389"/>
            <a:ext cx="4954961" cy="2563238"/>
          </a:xfrm>
          <a:prstGeom prst="rect">
            <a:avLst/>
          </a:prstGeom>
          <a:ln w="19050">
            <a:solidFill>
              <a:srgbClr val="374B54"/>
            </a:solidFill>
          </a:ln>
        </p:spPr>
      </p:pic>
    </p:spTree>
    <p:extLst>
      <p:ext uri="{BB962C8B-B14F-4D97-AF65-F5344CB8AC3E}">
        <p14:creationId xmlns:p14="http://schemas.microsoft.com/office/powerpoint/2010/main" val="747140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651273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3" name="Rechteck 2">
            <a:extLst>
              <a:ext uri="{FF2B5EF4-FFF2-40B4-BE49-F238E27FC236}">
                <a16:creationId xmlns:a16="http://schemas.microsoft.com/office/drawing/2014/main" id="{B87B6CC2-4CCA-4CB7-9D26-879D5EFF3209}"/>
              </a:ext>
            </a:extLst>
          </p:cNvPr>
          <p:cNvSpPr/>
          <p:nvPr/>
        </p:nvSpPr>
        <p:spPr>
          <a:xfrm>
            <a:off x="-1" y="913192"/>
            <a:ext cx="4761391" cy="2378648"/>
          </a:xfrm>
          <a:prstGeom prst="homePlate">
            <a:avLst>
              <a:gd name="adj" fmla="val 25439"/>
            </a:avLst>
          </a:prstGeom>
          <a:solidFill>
            <a:schemeClr val="accent3">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Global Industry Performance Review 2021 (GIPR) is a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comprehensive 200-page annual report of the global exhibition industry</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Published by the globally renowned management consultancy jwc GmbH, in partnership with Exhibition World, the official UFI Magazine, the report will be hugely valuable for senior executives and stakeholders of the global exhibition industry.</a:t>
            </a:r>
          </a:p>
        </p:txBody>
      </p:sp>
      <p:sp>
        <p:nvSpPr>
          <p:cNvPr id="27" name="Rechteck 2">
            <a:extLst>
              <a:ext uri="{FF2B5EF4-FFF2-40B4-BE49-F238E27FC236}">
                <a16:creationId xmlns:a16="http://schemas.microsoft.com/office/drawing/2014/main" id="{124AC4F9-5F77-498C-BBB0-8E090334C75F}"/>
              </a:ext>
            </a:extLst>
          </p:cNvPr>
          <p:cNvSpPr/>
          <p:nvPr/>
        </p:nvSpPr>
        <p:spPr>
          <a:xfrm>
            <a:off x="4457009" y="209165"/>
            <a:ext cx="1444791" cy="1963971"/>
          </a:xfrm>
          <a:prstGeom prst="rect">
            <a:avLst/>
          </a:pr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hteck 2">
            <a:extLst>
              <a:ext uri="{FF2B5EF4-FFF2-40B4-BE49-F238E27FC236}">
                <a16:creationId xmlns:a16="http://schemas.microsoft.com/office/drawing/2014/main" id="{0D53C7F4-2E1E-430D-BA1D-CF2BAF7E0F69}"/>
              </a:ext>
            </a:extLst>
          </p:cNvPr>
          <p:cNvSpPr/>
          <p:nvPr/>
        </p:nvSpPr>
        <p:spPr>
          <a:xfrm>
            <a:off x="5651935" y="558786"/>
            <a:ext cx="1444791" cy="1963971"/>
          </a:xfrm>
          <a:prstGeom prst="rect">
            <a:avLst/>
          </a:pr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hteck 2">
            <a:extLst>
              <a:ext uri="{FF2B5EF4-FFF2-40B4-BE49-F238E27FC236}">
                <a16:creationId xmlns:a16="http://schemas.microsoft.com/office/drawing/2014/main" id="{20054FD5-5976-4A3D-B069-E9D552100702}"/>
              </a:ext>
            </a:extLst>
          </p:cNvPr>
          <p:cNvSpPr/>
          <p:nvPr/>
        </p:nvSpPr>
        <p:spPr>
          <a:xfrm>
            <a:off x="6802643" y="909704"/>
            <a:ext cx="1444791" cy="1963971"/>
          </a:xfrm>
          <a:custGeom>
            <a:avLst/>
            <a:gdLst>
              <a:gd name="connsiteX0" fmla="*/ 0 w 1444791"/>
              <a:gd name="connsiteY0" fmla="*/ 0 h 1963971"/>
              <a:gd name="connsiteX1" fmla="*/ 1444791 w 1444791"/>
              <a:gd name="connsiteY1" fmla="*/ 0 h 1963971"/>
              <a:gd name="connsiteX2" fmla="*/ 1444791 w 1444791"/>
              <a:gd name="connsiteY2" fmla="*/ 1963971 h 1963971"/>
              <a:gd name="connsiteX3" fmla="*/ 0 w 1444791"/>
              <a:gd name="connsiteY3" fmla="*/ 1963971 h 1963971"/>
              <a:gd name="connsiteX4" fmla="*/ 0 w 1444791"/>
              <a:gd name="connsiteY4" fmla="*/ 0 h 1963971"/>
              <a:gd name="connsiteX0" fmla="*/ 0 w 1444791"/>
              <a:gd name="connsiteY0" fmla="*/ 0 h 1963971"/>
              <a:gd name="connsiteX1" fmla="*/ 1444791 w 1444791"/>
              <a:gd name="connsiteY1" fmla="*/ 0 h 1963971"/>
              <a:gd name="connsiteX2" fmla="*/ 1428888 w 1444791"/>
              <a:gd name="connsiteY2" fmla="*/ 1812896 h 1963971"/>
              <a:gd name="connsiteX3" fmla="*/ 0 w 1444791"/>
              <a:gd name="connsiteY3" fmla="*/ 1963971 h 1963971"/>
              <a:gd name="connsiteX4" fmla="*/ 0 w 1444791"/>
              <a:gd name="connsiteY4" fmla="*/ 0 h 196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791" h="1963971">
                <a:moveTo>
                  <a:pt x="0" y="0"/>
                </a:moveTo>
                <a:lnTo>
                  <a:pt x="1444791" y="0"/>
                </a:lnTo>
                <a:lnTo>
                  <a:pt x="1428888" y="1812896"/>
                </a:lnTo>
                <a:lnTo>
                  <a:pt x="0" y="1963971"/>
                </a:lnTo>
                <a:lnTo>
                  <a:pt x="0" y="0"/>
                </a:lnTo>
                <a:close/>
              </a:path>
            </a:pathLst>
          </a:cu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hteck 2">
            <a:extLst>
              <a:ext uri="{FF2B5EF4-FFF2-40B4-BE49-F238E27FC236}">
                <a16:creationId xmlns:a16="http://schemas.microsoft.com/office/drawing/2014/main" id="{3149AB5A-3A5A-477C-BF0F-DFA63FE61CB3}"/>
              </a:ext>
            </a:extLst>
          </p:cNvPr>
          <p:cNvSpPr/>
          <p:nvPr/>
        </p:nvSpPr>
        <p:spPr>
          <a:xfrm>
            <a:off x="4457009" y="5062882"/>
            <a:ext cx="5012991" cy="1706829"/>
          </a:xfrm>
          <a:prstGeom prst="rect">
            <a:avLst/>
          </a:pr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indent="0">
              <a:spcBef>
                <a:spcPts val="0"/>
              </a:spcBef>
              <a:spcAft>
                <a:spcPts val="600"/>
              </a:spcAft>
              <a:buNone/>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for 2021, an </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interactive digital event </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series in June, during which participants can </a:t>
            </a:r>
            <a:r>
              <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discuss and react to the report along presentations of key insights by jwc experts</a:t>
            </a: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Each purchaser of the report will be entitled to participate in these exclusive events.</a:t>
            </a:r>
          </a:p>
        </p:txBody>
      </p:sp>
      <p:sp>
        <p:nvSpPr>
          <p:cNvPr id="30" name="Rechteck 2">
            <a:extLst>
              <a:ext uri="{FF2B5EF4-FFF2-40B4-BE49-F238E27FC236}">
                <a16:creationId xmlns:a16="http://schemas.microsoft.com/office/drawing/2014/main" id="{B7A8F87B-8F9F-4BD0-81D2-C0C80722B1C1}"/>
              </a:ext>
            </a:extLst>
          </p:cNvPr>
          <p:cNvSpPr/>
          <p:nvPr/>
        </p:nvSpPr>
        <p:spPr>
          <a:xfrm>
            <a:off x="8035157" y="1296505"/>
            <a:ext cx="1452743" cy="1423282"/>
          </a:xfrm>
          <a:custGeom>
            <a:avLst/>
            <a:gdLst>
              <a:gd name="connsiteX0" fmla="*/ 0 w 1444791"/>
              <a:gd name="connsiteY0" fmla="*/ 0 h 1963971"/>
              <a:gd name="connsiteX1" fmla="*/ 1444791 w 1444791"/>
              <a:gd name="connsiteY1" fmla="*/ 0 h 1963971"/>
              <a:gd name="connsiteX2" fmla="*/ 1444791 w 1444791"/>
              <a:gd name="connsiteY2" fmla="*/ 1963971 h 1963971"/>
              <a:gd name="connsiteX3" fmla="*/ 0 w 1444791"/>
              <a:gd name="connsiteY3" fmla="*/ 1963971 h 1963971"/>
              <a:gd name="connsiteX4" fmla="*/ 0 w 1444791"/>
              <a:gd name="connsiteY4" fmla="*/ 0 h 1963971"/>
              <a:gd name="connsiteX0" fmla="*/ 7952 w 1452743"/>
              <a:gd name="connsiteY0" fmla="*/ 0 h 1963971"/>
              <a:gd name="connsiteX1" fmla="*/ 1452743 w 1452743"/>
              <a:gd name="connsiteY1" fmla="*/ 0 h 1963971"/>
              <a:gd name="connsiteX2" fmla="*/ 1452743 w 1452743"/>
              <a:gd name="connsiteY2" fmla="*/ 1963971 h 1963971"/>
              <a:gd name="connsiteX3" fmla="*/ 0 w 1452743"/>
              <a:gd name="connsiteY3" fmla="*/ 1423282 h 1963971"/>
              <a:gd name="connsiteX4" fmla="*/ 7952 w 1452743"/>
              <a:gd name="connsiteY4" fmla="*/ 0 h 1963971"/>
              <a:gd name="connsiteX0" fmla="*/ 7952 w 1452743"/>
              <a:gd name="connsiteY0" fmla="*/ 0 h 1423282"/>
              <a:gd name="connsiteX1" fmla="*/ 1452743 w 1452743"/>
              <a:gd name="connsiteY1" fmla="*/ 0 h 1423282"/>
              <a:gd name="connsiteX2" fmla="*/ 1436840 w 1452743"/>
              <a:gd name="connsiteY2" fmla="*/ 850788 h 1423282"/>
              <a:gd name="connsiteX3" fmla="*/ 0 w 1452743"/>
              <a:gd name="connsiteY3" fmla="*/ 1423282 h 1423282"/>
              <a:gd name="connsiteX4" fmla="*/ 7952 w 1452743"/>
              <a:gd name="connsiteY4" fmla="*/ 0 h 1423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743" h="1423282">
                <a:moveTo>
                  <a:pt x="7952" y="0"/>
                </a:moveTo>
                <a:lnTo>
                  <a:pt x="1452743" y="0"/>
                </a:lnTo>
                <a:lnTo>
                  <a:pt x="1436840" y="850788"/>
                </a:lnTo>
                <a:lnTo>
                  <a:pt x="0" y="1423282"/>
                </a:lnTo>
                <a:cubicBezTo>
                  <a:pt x="2651" y="948855"/>
                  <a:pt x="5301" y="474427"/>
                  <a:pt x="7952" y="0"/>
                </a:cubicBezTo>
                <a:close/>
              </a:path>
            </a:pathLst>
          </a:cu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E7C13594-A3F3-43A5-A342-7409B20AD437}"/>
              </a:ext>
            </a:extLst>
          </p:cNvPr>
          <p:cNvSpPr txBox="1"/>
          <p:nvPr/>
        </p:nvSpPr>
        <p:spPr>
          <a:xfrm>
            <a:off x="4350862" y="439955"/>
            <a:ext cx="1425215" cy="830997"/>
          </a:xfrm>
          <a:prstGeom prst="rect">
            <a:avLst/>
          </a:prstGeom>
          <a:noFill/>
        </p:spPr>
        <p:txBody>
          <a:bodyPr wrap="square" rtlCol="0">
            <a:spAutoFit/>
          </a:bodyPr>
          <a:lstStyle/>
          <a:p>
            <a:pPr algn="ctr"/>
            <a:r>
              <a:rPr lang="de-DE" sz="1600" b="1" dirty="0">
                <a:solidFill>
                  <a:schemeClr val="bg1"/>
                </a:solidFill>
              </a:rPr>
              <a:t>Economy &amp;</a:t>
            </a:r>
            <a:br>
              <a:rPr lang="de-DE" sz="1600" b="1" dirty="0">
                <a:solidFill>
                  <a:schemeClr val="bg1"/>
                </a:solidFill>
              </a:rPr>
            </a:br>
            <a:r>
              <a:rPr lang="de-DE" sz="1600" b="1" dirty="0">
                <a:solidFill>
                  <a:schemeClr val="bg1"/>
                </a:solidFill>
              </a:rPr>
              <a:t>exhibition</a:t>
            </a:r>
            <a:br>
              <a:rPr lang="de-DE" sz="1600" b="1" dirty="0">
                <a:solidFill>
                  <a:schemeClr val="bg1"/>
                </a:solidFill>
              </a:rPr>
            </a:br>
            <a:r>
              <a:rPr lang="de-DE" sz="1600" b="1" dirty="0">
                <a:solidFill>
                  <a:schemeClr val="bg1"/>
                </a:solidFill>
              </a:rPr>
              <a:t>industry</a:t>
            </a:r>
          </a:p>
        </p:txBody>
      </p:sp>
      <p:sp>
        <p:nvSpPr>
          <p:cNvPr id="34" name="TextBox 33">
            <a:extLst>
              <a:ext uri="{FF2B5EF4-FFF2-40B4-BE49-F238E27FC236}">
                <a16:creationId xmlns:a16="http://schemas.microsoft.com/office/drawing/2014/main" id="{CDD99509-43A1-4F31-85AE-FD21463BBEAD}"/>
              </a:ext>
            </a:extLst>
          </p:cNvPr>
          <p:cNvSpPr txBox="1"/>
          <p:nvPr/>
        </p:nvSpPr>
        <p:spPr>
          <a:xfrm>
            <a:off x="5492513" y="823035"/>
            <a:ext cx="1470991" cy="830997"/>
          </a:xfrm>
          <a:prstGeom prst="rect">
            <a:avLst/>
          </a:prstGeom>
          <a:noFill/>
        </p:spPr>
        <p:txBody>
          <a:bodyPr wrap="square" rtlCol="0">
            <a:spAutoFit/>
          </a:bodyPr>
          <a:lstStyle/>
          <a:p>
            <a:pPr algn="ctr"/>
            <a:r>
              <a:rPr lang="de-DE" sz="1600" b="1" dirty="0">
                <a:solidFill>
                  <a:schemeClr val="bg1"/>
                </a:solidFill>
              </a:rPr>
              <a:t>Top-40</a:t>
            </a:r>
            <a:br>
              <a:rPr lang="de-DE" sz="1600" b="1" dirty="0">
                <a:solidFill>
                  <a:schemeClr val="bg1"/>
                </a:solidFill>
              </a:rPr>
            </a:br>
            <a:r>
              <a:rPr lang="de-DE" sz="1600" b="1" dirty="0">
                <a:solidFill>
                  <a:schemeClr val="bg1"/>
                </a:solidFill>
              </a:rPr>
              <a:t>company</a:t>
            </a:r>
            <a:br>
              <a:rPr lang="de-DE" sz="1600" b="1" dirty="0">
                <a:solidFill>
                  <a:schemeClr val="bg1"/>
                </a:solidFill>
              </a:rPr>
            </a:br>
            <a:r>
              <a:rPr lang="de-DE" sz="1600" b="1" dirty="0">
                <a:solidFill>
                  <a:schemeClr val="bg1"/>
                </a:solidFill>
              </a:rPr>
              <a:t>financials</a:t>
            </a:r>
          </a:p>
        </p:txBody>
      </p:sp>
      <p:sp>
        <p:nvSpPr>
          <p:cNvPr id="46" name="Rechteck 2">
            <a:extLst>
              <a:ext uri="{FF2B5EF4-FFF2-40B4-BE49-F238E27FC236}">
                <a16:creationId xmlns:a16="http://schemas.microsoft.com/office/drawing/2014/main" id="{D1CC7EED-54A1-4EFD-90F9-7642AAAA2372}"/>
              </a:ext>
            </a:extLst>
          </p:cNvPr>
          <p:cNvSpPr/>
          <p:nvPr/>
        </p:nvSpPr>
        <p:spPr>
          <a:xfrm>
            <a:off x="4457009" y="2144911"/>
            <a:ext cx="5012992" cy="2427092"/>
          </a:xfrm>
          <a:prstGeom prst="rect">
            <a:avLst/>
          </a:pr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addition to its traditional analysis of the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Top-40 exhibition company financials, global and regional market sizes, and the development of the most important countries</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the new </a:t>
            </a:r>
            <a:r>
              <a:rPr lang="en-GB" sz="16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GIPR</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will include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never-before published insights about the Chinese market</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based on latest market research. Another new section of GIPR will deal with the evolution of business models in our industry, shifting away from the notion of pure hybrid events towards </a:t>
            </a:r>
            <a:r>
              <a:rPr lang="en-GB"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omnichannel business models</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5" name="TextBox 34">
            <a:extLst>
              <a:ext uri="{FF2B5EF4-FFF2-40B4-BE49-F238E27FC236}">
                <a16:creationId xmlns:a16="http://schemas.microsoft.com/office/drawing/2014/main" id="{C4E0945B-6221-4787-967C-D9BB1B98D19C}"/>
              </a:ext>
            </a:extLst>
          </p:cNvPr>
          <p:cNvSpPr txBox="1"/>
          <p:nvPr/>
        </p:nvSpPr>
        <p:spPr>
          <a:xfrm>
            <a:off x="6707414" y="1244267"/>
            <a:ext cx="1470991" cy="584775"/>
          </a:xfrm>
          <a:prstGeom prst="rect">
            <a:avLst/>
          </a:prstGeom>
          <a:noFill/>
        </p:spPr>
        <p:txBody>
          <a:bodyPr wrap="square" rtlCol="0">
            <a:spAutoFit/>
          </a:bodyPr>
          <a:lstStyle/>
          <a:p>
            <a:pPr algn="ctr"/>
            <a:r>
              <a:rPr lang="de-DE" sz="1600" b="1" dirty="0">
                <a:solidFill>
                  <a:schemeClr val="bg1"/>
                </a:solidFill>
              </a:rPr>
              <a:t>China</a:t>
            </a:r>
            <a:br>
              <a:rPr lang="de-DE" sz="1600" b="1" dirty="0">
                <a:solidFill>
                  <a:schemeClr val="bg1"/>
                </a:solidFill>
              </a:rPr>
            </a:br>
            <a:r>
              <a:rPr lang="de-DE" sz="1600" b="1" dirty="0">
                <a:solidFill>
                  <a:schemeClr val="bg1"/>
                </a:solidFill>
              </a:rPr>
              <a:t>insights</a:t>
            </a:r>
          </a:p>
        </p:txBody>
      </p:sp>
      <p:sp>
        <p:nvSpPr>
          <p:cNvPr id="36" name="TextBox 35">
            <a:extLst>
              <a:ext uri="{FF2B5EF4-FFF2-40B4-BE49-F238E27FC236}">
                <a16:creationId xmlns:a16="http://schemas.microsoft.com/office/drawing/2014/main" id="{78FFE58B-1093-4814-94EF-28A80EB62BEC}"/>
              </a:ext>
            </a:extLst>
          </p:cNvPr>
          <p:cNvSpPr txBox="1"/>
          <p:nvPr/>
        </p:nvSpPr>
        <p:spPr>
          <a:xfrm>
            <a:off x="8026032" y="1473714"/>
            <a:ext cx="1470991" cy="584775"/>
          </a:xfrm>
          <a:prstGeom prst="rect">
            <a:avLst/>
          </a:prstGeom>
          <a:noFill/>
        </p:spPr>
        <p:txBody>
          <a:bodyPr wrap="square" rtlCol="0">
            <a:spAutoFit/>
          </a:bodyPr>
          <a:lstStyle/>
          <a:p>
            <a:pPr algn="ctr"/>
            <a:r>
              <a:rPr lang="de-DE" sz="1600" b="1" dirty="0">
                <a:solidFill>
                  <a:schemeClr val="bg1"/>
                </a:solidFill>
              </a:rPr>
              <a:t>Virtual &amp;</a:t>
            </a:r>
            <a:br>
              <a:rPr lang="de-DE" sz="1600" b="1" dirty="0">
                <a:solidFill>
                  <a:schemeClr val="bg1"/>
                </a:solidFill>
              </a:rPr>
            </a:br>
            <a:r>
              <a:rPr lang="de-DE" sz="1600" b="1" dirty="0">
                <a:solidFill>
                  <a:schemeClr val="bg1"/>
                </a:solidFill>
              </a:rPr>
              <a:t>omnichannel</a:t>
            </a:r>
          </a:p>
        </p:txBody>
      </p:sp>
      <p:sp>
        <p:nvSpPr>
          <p:cNvPr id="38" name="Rechteck 2">
            <a:extLst>
              <a:ext uri="{FF2B5EF4-FFF2-40B4-BE49-F238E27FC236}">
                <a16:creationId xmlns:a16="http://schemas.microsoft.com/office/drawing/2014/main" id="{34FECC73-98ED-4567-80AA-110E30A28135}"/>
              </a:ext>
            </a:extLst>
          </p:cNvPr>
          <p:cNvSpPr/>
          <p:nvPr/>
        </p:nvSpPr>
        <p:spPr>
          <a:xfrm rot="10800000">
            <a:off x="4457008" y="206176"/>
            <a:ext cx="426181" cy="272891"/>
          </a:xfrm>
          <a:prstGeom prst="triangle">
            <a:avLst>
              <a:gd name="adj" fmla="val 1000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0CE86416-5F8B-4091-BCF6-BD87A6F7148F}"/>
              </a:ext>
            </a:extLst>
          </p:cNvPr>
          <p:cNvSpPr txBox="1"/>
          <p:nvPr/>
        </p:nvSpPr>
        <p:spPr>
          <a:xfrm>
            <a:off x="4413269" y="109735"/>
            <a:ext cx="417493" cy="369332"/>
          </a:xfrm>
          <a:prstGeom prst="rect">
            <a:avLst/>
          </a:prstGeom>
          <a:noFill/>
          <a:ln>
            <a:noFill/>
          </a:ln>
        </p:spPr>
        <p:txBody>
          <a:bodyPr wrap="square" rtlCol="0">
            <a:spAutoFit/>
          </a:bodyPr>
          <a:lstStyle/>
          <a:p>
            <a:r>
              <a:rPr lang="de-DE" b="1" dirty="0">
                <a:solidFill>
                  <a:srgbClr val="374B54"/>
                </a:solidFill>
              </a:rPr>
              <a:t>1</a:t>
            </a:r>
          </a:p>
        </p:txBody>
      </p:sp>
      <p:sp>
        <p:nvSpPr>
          <p:cNvPr id="50" name="Rechteck 2">
            <a:extLst>
              <a:ext uri="{FF2B5EF4-FFF2-40B4-BE49-F238E27FC236}">
                <a16:creationId xmlns:a16="http://schemas.microsoft.com/office/drawing/2014/main" id="{95630FCE-A34B-47A3-A6B2-28B45EB480EF}"/>
              </a:ext>
            </a:extLst>
          </p:cNvPr>
          <p:cNvSpPr/>
          <p:nvPr/>
        </p:nvSpPr>
        <p:spPr>
          <a:xfrm>
            <a:off x="6610052" y="4484536"/>
            <a:ext cx="706903" cy="706903"/>
          </a:xfrm>
          <a:prstGeom prst="ellipse">
            <a:avLst/>
          </a:prstGeom>
          <a:solidFill>
            <a:srgbClr val="72BFE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7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54" name="Rechteck 2">
            <a:extLst>
              <a:ext uri="{FF2B5EF4-FFF2-40B4-BE49-F238E27FC236}">
                <a16:creationId xmlns:a16="http://schemas.microsoft.com/office/drawing/2014/main" id="{38555A2C-F296-4028-B888-0219E14044A8}"/>
              </a:ext>
            </a:extLst>
          </p:cNvPr>
          <p:cNvSpPr/>
          <p:nvPr/>
        </p:nvSpPr>
        <p:spPr>
          <a:xfrm rot="10800000">
            <a:off x="5639661" y="539263"/>
            <a:ext cx="426181" cy="272891"/>
          </a:xfrm>
          <a:prstGeom prst="triangle">
            <a:avLst>
              <a:gd name="adj" fmla="val 1000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rgbClr val="374B5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TextBox 54">
            <a:extLst>
              <a:ext uri="{FF2B5EF4-FFF2-40B4-BE49-F238E27FC236}">
                <a16:creationId xmlns:a16="http://schemas.microsoft.com/office/drawing/2014/main" id="{46CA068E-EFB7-4BFD-8762-42A2AF1019EB}"/>
              </a:ext>
            </a:extLst>
          </p:cNvPr>
          <p:cNvSpPr txBox="1"/>
          <p:nvPr/>
        </p:nvSpPr>
        <p:spPr>
          <a:xfrm>
            <a:off x="5595922" y="442822"/>
            <a:ext cx="417493" cy="369332"/>
          </a:xfrm>
          <a:prstGeom prst="rect">
            <a:avLst/>
          </a:prstGeom>
          <a:noFill/>
        </p:spPr>
        <p:txBody>
          <a:bodyPr wrap="square" rtlCol="0">
            <a:spAutoFit/>
          </a:bodyPr>
          <a:lstStyle/>
          <a:p>
            <a:r>
              <a:rPr lang="de-DE" b="1" dirty="0">
                <a:solidFill>
                  <a:srgbClr val="374B54"/>
                </a:solidFill>
              </a:rPr>
              <a:t>2</a:t>
            </a:r>
          </a:p>
        </p:txBody>
      </p:sp>
      <p:sp>
        <p:nvSpPr>
          <p:cNvPr id="56" name="Rechteck 2">
            <a:extLst>
              <a:ext uri="{FF2B5EF4-FFF2-40B4-BE49-F238E27FC236}">
                <a16:creationId xmlns:a16="http://schemas.microsoft.com/office/drawing/2014/main" id="{369FE9C4-03C4-4B1E-A55E-A793A23A3D4E}"/>
              </a:ext>
            </a:extLst>
          </p:cNvPr>
          <p:cNvSpPr/>
          <p:nvPr/>
        </p:nvSpPr>
        <p:spPr>
          <a:xfrm rot="10800000">
            <a:off x="6799998" y="905241"/>
            <a:ext cx="426181" cy="272891"/>
          </a:xfrm>
          <a:prstGeom prst="triangle">
            <a:avLst>
              <a:gd name="adj" fmla="val 1000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rgbClr val="374B54"/>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Box 56">
            <a:extLst>
              <a:ext uri="{FF2B5EF4-FFF2-40B4-BE49-F238E27FC236}">
                <a16:creationId xmlns:a16="http://schemas.microsoft.com/office/drawing/2014/main" id="{DBEDCFD7-793C-4D25-82F6-CE0473F2257B}"/>
              </a:ext>
            </a:extLst>
          </p:cNvPr>
          <p:cNvSpPr txBox="1"/>
          <p:nvPr/>
        </p:nvSpPr>
        <p:spPr>
          <a:xfrm>
            <a:off x="6756259" y="808800"/>
            <a:ext cx="417493" cy="369332"/>
          </a:xfrm>
          <a:prstGeom prst="rect">
            <a:avLst/>
          </a:prstGeom>
          <a:noFill/>
        </p:spPr>
        <p:txBody>
          <a:bodyPr wrap="square" rtlCol="0">
            <a:spAutoFit/>
          </a:bodyPr>
          <a:lstStyle/>
          <a:p>
            <a:r>
              <a:rPr lang="de-DE" b="1" dirty="0">
                <a:solidFill>
                  <a:srgbClr val="374B54"/>
                </a:solidFill>
              </a:rPr>
              <a:t>3</a:t>
            </a:r>
          </a:p>
        </p:txBody>
      </p:sp>
      <p:sp>
        <p:nvSpPr>
          <p:cNvPr id="58" name="Rechteck 2">
            <a:extLst>
              <a:ext uri="{FF2B5EF4-FFF2-40B4-BE49-F238E27FC236}">
                <a16:creationId xmlns:a16="http://schemas.microsoft.com/office/drawing/2014/main" id="{0BAA1B86-8C29-4DFE-96DD-E594E734B0EF}"/>
              </a:ext>
            </a:extLst>
          </p:cNvPr>
          <p:cNvSpPr/>
          <p:nvPr/>
        </p:nvSpPr>
        <p:spPr>
          <a:xfrm rot="10800000">
            <a:off x="8031010" y="1297734"/>
            <a:ext cx="426181" cy="272891"/>
          </a:xfrm>
          <a:prstGeom prst="triangle">
            <a:avLst>
              <a:gd name="adj" fmla="val 100000"/>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TextBox 58">
            <a:extLst>
              <a:ext uri="{FF2B5EF4-FFF2-40B4-BE49-F238E27FC236}">
                <a16:creationId xmlns:a16="http://schemas.microsoft.com/office/drawing/2014/main" id="{0DA6AFBA-A610-43DD-9F93-5A312094CDB7}"/>
              </a:ext>
            </a:extLst>
          </p:cNvPr>
          <p:cNvSpPr txBox="1"/>
          <p:nvPr/>
        </p:nvSpPr>
        <p:spPr>
          <a:xfrm>
            <a:off x="7987271" y="1201293"/>
            <a:ext cx="417493" cy="369332"/>
          </a:xfrm>
          <a:prstGeom prst="rect">
            <a:avLst/>
          </a:prstGeom>
          <a:noFill/>
        </p:spPr>
        <p:txBody>
          <a:bodyPr wrap="square" rtlCol="0">
            <a:spAutoFit/>
          </a:bodyPr>
          <a:lstStyle/>
          <a:p>
            <a:r>
              <a:rPr lang="de-DE" b="1" dirty="0">
                <a:solidFill>
                  <a:srgbClr val="374B54"/>
                </a:solidFill>
              </a:rPr>
              <a:t>4</a:t>
            </a:r>
          </a:p>
        </p:txBody>
      </p:sp>
      <p:sp>
        <p:nvSpPr>
          <p:cNvPr id="63" name="TextBox 62">
            <a:extLst>
              <a:ext uri="{FF2B5EF4-FFF2-40B4-BE49-F238E27FC236}">
                <a16:creationId xmlns:a16="http://schemas.microsoft.com/office/drawing/2014/main" id="{97432ABC-954F-4D77-A056-1318A9C2F772}"/>
              </a:ext>
            </a:extLst>
          </p:cNvPr>
          <p:cNvSpPr txBox="1"/>
          <p:nvPr/>
        </p:nvSpPr>
        <p:spPr>
          <a:xfrm>
            <a:off x="211587" y="276920"/>
            <a:ext cx="4065755" cy="769441"/>
          </a:xfrm>
          <a:prstGeom prst="rect">
            <a:avLst/>
          </a:prstGeom>
          <a:noFill/>
        </p:spPr>
        <p:txBody>
          <a:bodyPr wrap="square" rtlCol="0">
            <a:spAutoFit/>
          </a:bodyPr>
          <a:lstStyle/>
          <a:p>
            <a:r>
              <a:rPr lang="en-GB" sz="4400" b="1" dirty="0">
                <a:solidFill>
                  <a:srgbClr val="0070B5"/>
                </a:solidFill>
              </a:rPr>
              <a:t>Introduction</a:t>
            </a:r>
          </a:p>
        </p:txBody>
      </p:sp>
      <p:pic>
        <p:nvPicPr>
          <p:cNvPr id="64" name="Picture 63">
            <a:extLst>
              <a:ext uri="{FF2B5EF4-FFF2-40B4-BE49-F238E27FC236}">
                <a16:creationId xmlns:a16="http://schemas.microsoft.com/office/drawing/2014/main" id="{C1DB51C3-8627-47E2-9A73-A1DD3A940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cxnSp>
        <p:nvCxnSpPr>
          <p:cNvPr id="66" name="Straight Connector 65">
            <a:extLst>
              <a:ext uri="{FF2B5EF4-FFF2-40B4-BE49-F238E27FC236}">
                <a16:creationId xmlns:a16="http://schemas.microsoft.com/office/drawing/2014/main" id="{2E2A68A2-D6F9-43A0-81D4-6005B71A5F71}"/>
              </a:ext>
            </a:extLst>
          </p:cNvPr>
          <p:cNvCxnSpPr/>
          <p:nvPr/>
        </p:nvCxnSpPr>
        <p:spPr>
          <a:xfrm>
            <a:off x="204095" y="1025718"/>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67134A-5782-43FD-859C-558D0894F7DC}"/>
              </a:ext>
            </a:extLst>
          </p:cNvPr>
          <p:cNvCxnSpPr/>
          <p:nvPr/>
        </p:nvCxnSpPr>
        <p:spPr>
          <a:xfrm>
            <a:off x="204095" y="3164618"/>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pic>
        <p:nvPicPr>
          <p:cNvPr id="69" name="Picture 68" descr="Shape&#10;&#10;Description automatically generated with low confidence">
            <a:extLst>
              <a:ext uri="{FF2B5EF4-FFF2-40B4-BE49-F238E27FC236}">
                <a16:creationId xmlns:a16="http://schemas.microsoft.com/office/drawing/2014/main" id="{2110911E-2A56-4069-97C8-40115E09392F}"/>
              </a:ext>
            </a:extLst>
          </p:cNvPr>
          <p:cNvPicPr>
            <a:picLocks noChangeAspect="1"/>
          </p:cNvPicPr>
          <p:nvPr/>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4622015" y="5540459"/>
            <a:ext cx="808697" cy="808697"/>
          </a:xfrm>
          <a:prstGeom prst="rect">
            <a:avLst/>
          </a:prstGeom>
        </p:spPr>
      </p:pic>
      <p:pic>
        <p:nvPicPr>
          <p:cNvPr id="70" name="Picture 69">
            <a:extLst>
              <a:ext uri="{FF2B5EF4-FFF2-40B4-BE49-F238E27FC236}">
                <a16:creationId xmlns:a16="http://schemas.microsoft.com/office/drawing/2014/main" id="{05EDB0FA-53EA-432C-B4D1-DB9D45138A0F}"/>
              </a:ext>
            </a:extLst>
          </p:cNvPr>
          <p:cNvPicPr>
            <a:picLocks noChangeAspect="1"/>
          </p:cNvPicPr>
          <p:nvPr/>
        </p:nvPicPr>
        <p:blipFill rotWithShape="1">
          <a:blip r:embed="rId10"/>
          <a:srcRect t="4430" b="9457"/>
          <a:stretch/>
        </p:blipFill>
        <p:spPr>
          <a:xfrm>
            <a:off x="144136" y="3323798"/>
            <a:ext cx="3905097" cy="1933593"/>
          </a:xfrm>
          <a:prstGeom prst="rect">
            <a:avLst/>
          </a:prstGeom>
          <a:ln w="12700">
            <a:solidFill>
              <a:srgbClr val="0070B5"/>
            </a:solidFill>
          </a:ln>
        </p:spPr>
      </p:pic>
      <p:pic>
        <p:nvPicPr>
          <p:cNvPr id="25" name="Picture 24">
            <a:extLst>
              <a:ext uri="{FF2B5EF4-FFF2-40B4-BE49-F238E27FC236}">
                <a16:creationId xmlns:a16="http://schemas.microsoft.com/office/drawing/2014/main" id="{F31DCE74-C3DC-4DAE-AE4E-A7F971646E8E}"/>
              </a:ext>
            </a:extLst>
          </p:cNvPr>
          <p:cNvPicPr>
            <a:picLocks noChangeAspect="1"/>
          </p:cNvPicPr>
          <p:nvPr/>
        </p:nvPicPr>
        <p:blipFill rotWithShape="1">
          <a:blip r:embed="rId11"/>
          <a:srcRect r="1271"/>
          <a:stretch/>
        </p:blipFill>
        <p:spPr>
          <a:xfrm>
            <a:off x="890546" y="4753819"/>
            <a:ext cx="3386796" cy="2007878"/>
          </a:xfrm>
          <a:prstGeom prst="rect">
            <a:avLst/>
          </a:prstGeom>
          <a:ln w="12700">
            <a:solidFill>
              <a:srgbClr val="0070B5"/>
            </a:solidFill>
          </a:ln>
        </p:spPr>
      </p:pic>
    </p:spTree>
    <p:extLst>
      <p:ext uri="{BB962C8B-B14F-4D97-AF65-F5344CB8AC3E}">
        <p14:creationId xmlns:p14="http://schemas.microsoft.com/office/powerpoint/2010/main" val="122452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245579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04094" y="253067"/>
            <a:ext cx="8661609" cy="769441"/>
          </a:xfrm>
          <a:prstGeom prst="rect">
            <a:avLst/>
          </a:prstGeom>
          <a:noFill/>
        </p:spPr>
        <p:txBody>
          <a:bodyPr wrap="square" rtlCol="0">
            <a:spAutoFit/>
          </a:bodyPr>
          <a:lstStyle/>
          <a:p>
            <a:r>
              <a:rPr lang="en-GB" sz="4400" b="1" dirty="0">
                <a:solidFill>
                  <a:srgbClr val="0070B5"/>
                </a:solidFill>
              </a:rPr>
              <a:t>What will the report consist of?</a:t>
            </a:r>
          </a:p>
        </p:txBody>
      </p:sp>
      <p:cxnSp>
        <p:nvCxnSpPr>
          <p:cNvPr id="66" name="Straight Connector 65">
            <a:extLst>
              <a:ext uri="{FF2B5EF4-FFF2-40B4-BE49-F238E27FC236}">
                <a16:creationId xmlns:a16="http://schemas.microsoft.com/office/drawing/2014/main" id="{2E2A68A2-D6F9-43A0-81D4-6005B71A5F71}"/>
              </a:ext>
            </a:extLst>
          </p:cNvPr>
          <p:cNvCxnSpPr/>
          <p:nvPr/>
        </p:nvCxnSpPr>
        <p:spPr>
          <a:xfrm>
            <a:off x="60971" y="1025718"/>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9DBE7959-11DD-4CB7-8E54-AC112E90782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249" b="92486" l="9211" r="89474">
                        <a14:foregroundMark x1="51316" y1="9249" x2="51316" y2="9249"/>
                        <a14:foregroundMark x1="50877" y1="91329" x2="50877" y2="91329"/>
                        <a14:foregroundMark x1="45175" y1="91329" x2="45175" y2="91329"/>
                        <a14:foregroundMark x1="42544" y1="90751" x2="42544" y2="90751"/>
                        <a14:foregroundMark x1="46491" y1="91329" x2="46491" y2="91329"/>
                        <a14:foregroundMark x1="50877" y1="91908" x2="50877" y2="91908"/>
                        <a14:foregroundMark x1="48684" y1="92486" x2="48684" y2="92486"/>
                        <a14:foregroundMark x1="45614" y1="92486" x2="45614" y2="92486"/>
                        <a14:foregroundMark x1="42544" y1="91908" x2="42544" y2="91908"/>
                        <a14:backgroundMark x1="43421" y1="91908" x2="43421" y2="91908"/>
                        <a14:backgroundMark x1="45175" y1="92486" x2="45175" y2="92486"/>
                        <a14:backgroundMark x1="46053" y1="93064" x2="46053" y2="93064"/>
                        <a14:backgroundMark x1="45175" y1="91908" x2="45175" y2="91908"/>
                        <a14:backgroundMark x1="45614" y1="91908" x2="45614" y2="91908"/>
                        <a14:backgroundMark x1="47368" y1="94220" x2="47368" y2="94220"/>
                        <a14:backgroundMark x1="48684" y1="93642" x2="48684" y2="93642"/>
                        <a14:backgroundMark x1="49561" y1="93064" x2="49561" y2="93064"/>
                        <a14:backgroundMark x1="50439" y1="93064" x2="50439" y2="93064"/>
                        <a14:backgroundMark x1="50877" y1="92486" x2="50877" y2="92486"/>
                        <a14:backgroundMark x1="48246" y1="93064" x2="48246" y2="93064"/>
                        <a14:backgroundMark x1="48684" y1="92486" x2="48684" y2="92486"/>
                        <a14:backgroundMark x1="42544" y1="91329" x2="42544" y2="91329"/>
                        <a14:backgroundMark x1="42105" y1="93064" x2="42105" y2="93064"/>
                        <a14:backgroundMark x1="42544" y1="91908" x2="42544" y2="91908"/>
                      </a14:backgroundRemoval>
                    </a14:imgEffect>
                  </a14:imgLayer>
                </a14:imgProps>
              </a:ext>
            </a:extLst>
          </a:blip>
          <a:stretch>
            <a:fillRect/>
          </a:stretch>
        </p:blipFill>
        <p:spPr>
          <a:xfrm>
            <a:off x="3560859" y="2831379"/>
            <a:ext cx="2641158" cy="2004036"/>
          </a:xfrm>
          <a:prstGeom prst="rect">
            <a:avLst/>
          </a:prstGeom>
        </p:spPr>
      </p:pic>
      <p:sp>
        <p:nvSpPr>
          <p:cNvPr id="2" name="Oval 1">
            <a:extLst>
              <a:ext uri="{FF2B5EF4-FFF2-40B4-BE49-F238E27FC236}">
                <a16:creationId xmlns:a16="http://schemas.microsoft.com/office/drawing/2014/main" id="{32AA636F-6027-4A02-8139-E673AA4940B0}"/>
              </a:ext>
            </a:extLst>
          </p:cNvPr>
          <p:cNvSpPr/>
          <p:nvPr/>
        </p:nvSpPr>
        <p:spPr>
          <a:xfrm>
            <a:off x="3657438" y="2609397"/>
            <a:ext cx="2448000" cy="2448000"/>
          </a:xfrm>
          <a:prstGeom prst="ellipse">
            <a:avLst/>
          </a:prstGeom>
          <a:noFill/>
          <a:ln w="57150">
            <a:solidFill>
              <a:srgbClr val="374B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2">
            <a:extLst>
              <a:ext uri="{FF2B5EF4-FFF2-40B4-BE49-F238E27FC236}">
                <a16:creationId xmlns:a16="http://schemas.microsoft.com/office/drawing/2014/main" id="{29F782A0-AEA5-46CE-BE7C-30471B8D561A}"/>
              </a:ext>
            </a:extLst>
          </p:cNvPr>
          <p:cNvSpPr/>
          <p:nvPr/>
        </p:nvSpPr>
        <p:spPr>
          <a:xfrm>
            <a:off x="294197" y="1408073"/>
            <a:ext cx="3452405" cy="2196000"/>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indent="0">
              <a:spcBef>
                <a:spcPts val="0"/>
              </a:spcBef>
              <a:spcAft>
                <a:spcPts val="600"/>
              </a:spcAft>
              <a:buNone/>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Oval 31">
            <a:extLst>
              <a:ext uri="{FF2B5EF4-FFF2-40B4-BE49-F238E27FC236}">
                <a16:creationId xmlns:a16="http://schemas.microsoft.com/office/drawing/2014/main" id="{85E4CCDE-3904-4ADF-932B-DF41CA182586}"/>
              </a:ext>
            </a:extLst>
          </p:cNvPr>
          <p:cNvSpPr/>
          <p:nvPr/>
        </p:nvSpPr>
        <p:spPr>
          <a:xfrm>
            <a:off x="3538544" y="3377923"/>
            <a:ext cx="308562" cy="302150"/>
          </a:xfrm>
          <a:prstGeom prst="ellipse">
            <a:avLst/>
          </a:prstGeom>
          <a:solidFill>
            <a:schemeClr val="bg1">
              <a:lumMod val="50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Rechteck 2">
            <a:extLst>
              <a:ext uri="{FF2B5EF4-FFF2-40B4-BE49-F238E27FC236}">
                <a16:creationId xmlns:a16="http://schemas.microsoft.com/office/drawing/2014/main" id="{6EF53C6C-7208-40EF-BF21-A0F4DCB5C884}"/>
              </a:ext>
            </a:extLst>
          </p:cNvPr>
          <p:cNvSpPr/>
          <p:nvPr/>
        </p:nvSpPr>
        <p:spPr>
          <a:xfrm>
            <a:off x="294197" y="4174435"/>
            <a:ext cx="3452406" cy="219600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indent="0">
              <a:spcBef>
                <a:spcPts val="0"/>
              </a:spcBef>
              <a:spcAft>
                <a:spcPts val="600"/>
              </a:spcAft>
              <a:buNone/>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Oval 43">
            <a:extLst>
              <a:ext uri="{FF2B5EF4-FFF2-40B4-BE49-F238E27FC236}">
                <a16:creationId xmlns:a16="http://schemas.microsoft.com/office/drawing/2014/main" id="{507F277A-4812-43E9-A7BA-B2299DBBA77D}"/>
              </a:ext>
            </a:extLst>
          </p:cNvPr>
          <p:cNvSpPr/>
          <p:nvPr/>
        </p:nvSpPr>
        <p:spPr>
          <a:xfrm>
            <a:off x="3538544" y="4029395"/>
            <a:ext cx="308562" cy="302150"/>
          </a:xfrm>
          <a:prstGeom prst="ellipse">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TextBox 44">
            <a:extLst>
              <a:ext uri="{FF2B5EF4-FFF2-40B4-BE49-F238E27FC236}">
                <a16:creationId xmlns:a16="http://schemas.microsoft.com/office/drawing/2014/main" id="{A147E3C2-C71C-4ECE-B5DC-218B15BCAFD9}"/>
              </a:ext>
            </a:extLst>
          </p:cNvPr>
          <p:cNvSpPr txBox="1"/>
          <p:nvPr/>
        </p:nvSpPr>
        <p:spPr>
          <a:xfrm>
            <a:off x="299509" y="1391085"/>
            <a:ext cx="417493" cy="369332"/>
          </a:xfrm>
          <a:prstGeom prst="rect">
            <a:avLst/>
          </a:prstGeom>
          <a:noFill/>
          <a:ln>
            <a:noFill/>
          </a:ln>
        </p:spPr>
        <p:txBody>
          <a:bodyPr wrap="square" rtlCol="0">
            <a:spAutoFit/>
          </a:bodyPr>
          <a:lstStyle/>
          <a:p>
            <a:r>
              <a:rPr lang="de-DE" b="1" dirty="0">
                <a:solidFill>
                  <a:srgbClr val="374B54"/>
                </a:solidFill>
              </a:rPr>
              <a:t>1</a:t>
            </a:r>
          </a:p>
        </p:txBody>
      </p:sp>
      <p:sp>
        <p:nvSpPr>
          <p:cNvPr id="47" name="Rechteck 2">
            <a:extLst>
              <a:ext uri="{FF2B5EF4-FFF2-40B4-BE49-F238E27FC236}">
                <a16:creationId xmlns:a16="http://schemas.microsoft.com/office/drawing/2014/main" id="{B63A2034-EA16-479F-8962-FBD25C935F42}"/>
              </a:ext>
            </a:extLst>
          </p:cNvPr>
          <p:cNvSpPr/>
          <p:nvPr/>
        </p:nvSpPr>
        <p:spPr>
          <a:xfrm rot="10800000">
            <a:off x="299508" y="1408080"/>
            <a:ext cx="576784" cy="369325"/>
          </a:xfrm>
          <a:prstGeom prst="triangle">
            <a:avLst>
              <a:gd name="adj" fmla="val 100000"/>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DCE7586A-E643-44D8-828B-74A537CF1958}"/>
              </a:ext>
            </a:extLst>
          </p:cNvPr>
          <p:cNvSpPr txBox="1"/>
          <p:nvPr/>
        </p:nvSpPr>
        <p:spPr>
          <a:xfrm>
            <a:off x="299509" y="1357145"/>
            <a:ext cx="417493" cy="369332"/>
          </a:xfrm>
          <a:prstGeom prst="rect">
            <a:avLst/>
          </a:prstGeom>
          <a:noFill/>
        </p:spPr>
        <p:txBody>
          <a:bodyPr wrap="square" rtlCol="0">
            <a:spAutoFit/>
          </a:bodyPr>
          <a:lstStyle/>
          <a:p>
            <a:r>
              <a:rPr lang="de-DE" b="1" dirty="0">
                <a:solidFill>
                  <a:schemeClr val="bg1"/>
                </a:solidFill>
              </a:rPr>
              <a:t>1</a:t>
            </a:r>
          </a:p>
        </p:txBody>
      </p:sp>
      <p:sp>
        <p:nvSpPr>
          <p:cNvPr id="65" name="Rechteck 2">
            <a:extLst>
              <a:ext uri="{FF2B5EF4-FFF2-40B4-BE49-F238E27FC236}">
                <a16:creationId xmlns:a16="http://schemas.microsoft.com/office/drawing/2014/main" id="{4CF66F0B-52CF-42EE-95BD-14F7A79E9C99}"/>
              </a:ext>
            </a:extLst>
          </p:cNvPr>
          <p:cNvSpPr/>
          <p:nvPr/>
        </p:nvSpPr>
        <p:spPr>
          <a:xfrm>
            <a:off x="6106376" y="1408073"/>
            <a:ext cx="3452405" cy="2196000"/>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indent="0">
              <a:spcBef>
                <a:spcPts val="0"/>
              </a:spcBef>
              <a:spcAft>
                <a:spcPts val="600"/>
              </a:spcAft>
              <a:buNone/>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hteck 2">
            <a:extLst>
              <a:ext uri="{FF2B5EF4-FFF2-40B4-BE49-F238E27FC236}">
                <a16:creationId xmlns:a16="http://schemas.microsoft.com/office/drawing/2014/main" id="{0757F4D4-1DF0-4D35-8A95-E3A8D4085D62}"/>
              </a:ext>
            </a:extLst>
          </p:cNvPr>
          <p:cNvSpPr/>
          <p:nvPr/>
        </p:nvSpPr>
        <p:spPr>
          <a:xfrm>
            <a:off x="6106376" y="4174435"/>
            <a:ext cx="3452406" cy="219600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indent="0">
              <a:spcBef>
                <a:spcPts val="0"/>
              </a:spcBef>
              <a:spcAft>
                <a:spcPts val="600"/>
              </a:spcAft>
              <a:buNone/>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0" name="Oval 69">
            <a:extLst>
              <a:ext uri="{FF2B5EF4-FFF2-40B4-BE49-F238E27FC236}">
                <a16:creationId xmlns:a16="http://schemas.microsoft.com/office/drawing/2014/main" id="{95F1E7DE-3C27-4BCA-B365-EDA51A77EF2A}"/>
              </a:ext>
            </a:extLst>
          </p:cNvPr>
          <p:cNvSpPr/>
          <p:nvPr/>
        </p:nvSpPr>
        <p:spPr>
          <a:xfrm>
            <a:off x="5952095" y="3377923"/>
            <a:ext cx="308562" cy="302150"/>
          </a:xfrm>
          <a:prstGeom prst="ellipse">
            <a:avLst/>
          </a:prstGeom>
          <a:solidFill>
            <a:schemeClr val="bg1">
              <a:lumMod val="50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1" name="Oval 70">
            <a:extLst>
              <a:ext uri="{FF2B5EF4-FFF2-40B4-BE49-F238E27FC236}">
                <a16:creationId xmlns:a16="http://schemas.microsoft.com/office/drawing/2014/main" id="{019C93F3-6180-49C8-82DF-DB29743E0DA1}"/>
              </a:ext>
            </a:extLst>
          </p:cNvPr>
          <p:cNvSpPr/>
          <p:nvPr/>
        </p:nvSpPr>
        <p:spPr>
          <a:xfrm>
            <a:off x="5953030" y="4029395"/>
            <a:ext cx="308562" cy="302150"/>
          </a:xfrm>
          <a:prstGeom prst="ellipse">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TextBox 71">
            <a:extLst>
              <a:ext uri="{FF2B5EF4-FFF2-40B4-BE49-F238E27FC236}">
                <a16:creationId xmlns:a16="http://schemas.microsoft.com/office/drawing/2014/main" id="{C4E98724-0D25-432B-97A0-D598D9C6D9A4}"/>
              </a:ext>
            </a:extLst>
          </p:cNvPr>
          <p:cNvSpPr txBox="1"/>
          <p:nvPr/>
        </p:nvSpPr>
        <p:spPr>
          <a:xfrm>
            <a:off x="3286244" y="1569661"/>
            <a:ext cx="3333512" cy="830997"/>
          </a:xfrm>
          <a:prstGeom prst="rect">
            <a:avLst/>
          </a:prstGeom>
          <a:noFill/>
        </p:spPr>
        <p:txBody>
          <a:bodyPr wrap="square" rtlCol="0">
            <a:spAutoFit/>
          </a:bodyPr>
          <a:lstStyle/>
          <a:p>
            <a:pPr algn="ctr"/>
            <a:r>
              <a:rPr lang="en-GB" sz="2400" b="1" dirty="0">
                <a:solidFill>
                  <a:srgbClr val="7F7F7F"/>
                </a:solidFill>
              </a:rPr>
              <a:t>Two annual </a:t>
            </a:r>
            <a:br>
              <a:rPr lang="en-GB" sz="2400" b="1" dirty="0">
                <a:solidFill>
                  <a:srgbClr val="7F7F7F"/>
                </a:solidFill>
              </a:rPr>
            </a:br>
            <a:r>
              <a:rPr lang="en-GB" sz="2400" b="1" dirty="0">
                <a:solidFill>
                  <a:srgbClr val="7F7F7F"/>
                </a:solidFill>
              </a:rPr>
              <a:t>sections</a:t>
            </a:r>
          </a:p>
        </p:txBody>
      </p:sp>
      <p:sp>
        <p:nvSpPr>
          <p:cNvPr id="73" name="TextBox 72">
            <a:extLst>
              <a:ext uri="{FF2B5EF4-FFF2-40B4-BE49-F238E27FC236}">
                <a16:creationId xmlns:a16="http://schemas.microsoft.com/office/drawing/2014/main" id="{F2864EF0-D3D9-492E-89EF-804F477E309F}"/>
              </a:ext>
            </a:extLst>
          </p:cNvPr>
          <p:cNvSpPr txBox="1"/>
          <p:nvPr/>
        </p:nvSpPr>
        <p:spPr>
          <a:xfrm>
            <a:off x="3286244" y="5353292"/>
            <a:ext cx="3333512" cy="830997"/>
          </a:xfrm>
          <a:prstGeom prst="rect">
            <a:avLst/>
          </a:prstGeom>
          <a:noFill/>
        </p:spPr>
        <p:txBody>
          <a:bodyPr wrap="square" rtlCol="0">
            <a:spAutoFit/>
          </a:bodyPr>
          <a:lstStyle/>
          <a:p>
            <a:pPr algn="ctr"/>
            <a:r>
              <a:rPr lang="en-GB" sz="2400" b="1" dirty="0">
                <a:solidFill>
                  <a:srgbClr val="C00000"/>
                </a:solidFill>
              </a:rPr>
              <a:t>Two special</a:t>
            </a:r>
            <a:br>
              <a:rPr lang="en-GB" sz="2400" b="1" dirty="0">
                <a:solidFill>
                  <a:srgbClr val="C00000"/>
                </a:solidFill>
              </a:rPr>
            </a:br>
            <a:r>
              <a:rPr lang="en-GB" sz="2400" b="1" dirty="0">
                <a:solidFill>
                  <a:srgbClr val="C00000"/>
                </a:solidFill>
              </a:rPr>
              <a:t>sections</a:t>
            </a:r>
          </a:p>
        </p:txBody>
      </p:sp>
      <p:sp>
        <p:nvSpPr>
          <p:cNvPr id="75" name="Rechteck 2">
            <a:extLst>
              <a:ext uri="{FF2B5EF4-FFF2-40B4-BE49-F238E27FC236}">
                <a16:creationId xmlns:a16="http://schemas.microsoft.com/office/drawing/2014/main" id="{EFEB05B3-2109-45FD-9200-172E6B1592A0}"/>
              </a:ext>
            </a:extLst>
          </p:cNvPr>
          <p:cNvSpPr/>
          <p:nvPr/>
        </p:nvSpPr>
        <p:spPr>
          <a:xfrm rot="10800000" flipH="1">
            <a:off x="8967293" y="1408080"/>
            <a:ext cx="576784" cy="369325"/>
          </a:xfrm>
          <a:prstGeom prst="triangle">
            <a:avLst>
              <a:gd name="adj" fmla="val 100000"/>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501CD19F-A1BD-4DC9-ABE7-F9D4BA8CF6FE}"/>
              </a:ext>
            </a:extLst>
          </p:cNvPr>
          <p:cNvSpPr txBox="1"/>
          <p:nvPr/>
        </p:nvSpPr>
        <p:spPr>
          <a:xfrm>
            <a:off x="9241167" y="1357145"/>
            <a:ext cx="417493" cy="369332"/>
          </a:xfrm>
          <a:prstGeom prst="rect">
            <a:avLst/>
          </a:prstGeom>
          <a:noFill/>
        </p:spPr>
        <p:txBody>
          <a:bodyPr wrap="square" rtlCol="0">
            <a:spAutoFit/>
          </a:bodyPr>
          <a:lstStyle/>
          <a:p>
            <a:r>
              <a:rPr lang="de-DE" b="1" dirty="0">
                <a:solidFill>
                  <a:schemeClr val="bg1"/>
                </a:solidFill>
              </a:rPr>
              <a:t>2</a:t>
            </a:r>
          </a:p>
        </p:txBody>
      </p:sp>
      <p:sp>
        <p:nvSpPr>
          <p:cNvPr id="78" name="TextBox 77">
            <a:extLst>
              <a:ext uri="{FF2B5EF4-FFF2-40B4-BE49-F238E27FC236}">
                <a16:creationId xmlns:a16="http://schemas.microsoft.com/office/drawing/2014/main" id="{6E227D0C-BF1D-4C84-B41A-A92B282A42F9}"/>
              </a:ext>
            </a:extLst>
          </p:cNvPr>
          <p:cNvSpPr txBox="1"/>
          <p:nvPr/>
        </p:nvSpPr>
        <p:spPr>
          <a:xfrm>
            <a:off x="299509" y="4159483"/>
            <a:ext cx="417493" cy="369332"/>
          </a:xfrm>
          <a:prstGeom prst="rect">
            <a:avLst/>
          </a:prstGeom>
          <a:noFill/>
          <a:ln>
            <a:noFill/>
          </a:ln>
        </p:spPr>
        <p:txBody>
          <a:bodyPr wrap="square" rtlCol="0">
            <a:spAutoFit/>
          </a:bodyPr>
          <a:lstStyle/>
          <a:p>
            <a:r>
              <a:rPr lang="de-DE" b="1" dirty="0">
                <a:solidFill>
                  <a:srgbClr val="374B54"/>
                </a:solidFill>
              </a:rPr>
              <a:t>1</a:t>
            </a:r>
          </a:p>
        </p:txBody>
      </p:sp>
      <p:sp>
        <p:nvSpPr>
          <p:cNvPr id="79" name="Rechteck 2">
            <a:extLst>
              <a:ext uri="{FF2B5EF4-FFF2-40B4-BE49-F238E27FC236}">
                <a16:creationId xmlns:a16="http://schemas.microsoft.com/office/drawing/2014/main" id="{F0BE5F4D-5517-4AC6-89C3-AE133388F0CF}"/>
              </a:ext>
            </a:extLst>
          </p:cNvPr>
          <p:cNvSpPr/>
          <p:nvPr/>
        </p:nvSpPr>
        <p:spPr>
          <a:xfrm rot="10800000">
            <a:off x="299508" y="4176478"/>
            <a:ext cx="576784" cy="369325"/>
          </a:xfrm>
          <a:prstGeom prst="triangle">
            <a:avLst>
              <a:gd name="adj" fmla="val 10000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0" name="TextBox 79">
            <a:extLst>
              <a:ext uri="{FF2B5EF4-FFF2-40B4-BE49-F238E27FC236}">
                <a16:creationId xmlns:a16="http://schemas.microsoft.com/office/drawing/2014/main" id="{1D7AAE7F-F0F0-43F6-8584-D48C56B06CE0}"/>
              </a:ext>
            </a:extLst>
          </p:cNvPr>
          <p:cNvSpPr txBox="1"/>
          <p:nvPr/>
        </p:nvSpPr>
        <p:spPr>
          <a:xfrm>
            <a:off x="299509" y="4125543"/>
            <a:ext cx="417493" cy="369332"/>
          </a:xfrm>
          <a:prstGeom prst="rect">
            <a:avLst/>
          </a:prstGeom>
          <a:noFill/>
        </p:spPr>
        <p:txBody>
          <a:bodyPr wrap="square" rtlCol="0">
            <a:spAutoFit/>
          </a:bodyPr>
          <a:lstStyle/>
          <a:p>
            <a:r>
              <a:rPr lang="de-DE" b="1" dirty="0">
                <a:solidFill>
                  <a:schemeClr val="bg1"/>
                </a:solidFill>
              </a:rPr>
              <a:t>4</a:t>
            </a:r>
          </a:p>
        </p:txBody>
      </p:sp>
      <p:sp>
        <p:nvSpPr>
          <p:cNvPr id="81" name="Rechteck 2">
            <a:extLst>
              <a:ext uri="{FF2B5EF4-FFF2-40B4-BE49-F238E27FC236}">
                <a16:creationId xmlns:a16="http://schemas.microsoft.com/office/drawing/2014/main" id="{6AC38992-AE24-4122-A88B-7478ABD20152}"/>
              </a:ext>
            </a:extLst>
          </p:cNvPr>
          <p:cNvSpPr/>
          <p:nvPr/>
        </p:nvSpPr>
        <p:spPr>
          <a:xfrm rot="10800000" flipH="1">
            <a:off x="8967293" y="4176478"/>
            <a:ext cx="576784" cy="369325"/>
          </a:xfrm>
          <a:prstGeom prst="triangle">
            <a:avLst>
              <a:gd name="adj" fmla="val 10000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spcAft>
                <a:spcPts val="1200"/>
              </a:spcAft>
              <a:buNone/>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TextBox 81">
            <a:extLst>
              <a:ext uri="{FF2B5EF4-FFF2-40B4-BE49-F238E27FC236}">
                <a16:creationId xmlns:a16="http://schemas.microsoft.com/office/drawing/2014/main" id="{74041DBB-1246-4812-A73B-A9B39470E0F3}"/>
              </a:ext>
            </a:extLst>
          </p:cNvPr>
          <p:cNvSpPr txBox="1"/>
          <p:nvPr/>
        </p:nvSpPr>
        <p:spPr>
          <a:xfrm>
            <a:off x="9241167" y="4125543"/>
            <a:ext cx="417493" cy="369332"/>
          </a:xfrm>
          <a:prstGeom prst="rect">
            <a:avLst/>
          </a:prstGeom>
          <a:noFill/>
        </p:spPr>
        <p:txBody>
          <a:bodyPr wrap="square" rtlCol="0">
            <a:spAutoFit/>
          </a:bodyPr>
          <a:lstStyle/>
          <a:p>
            <a:r>
              <a:rPr lang="de-DE" b="1" dirty="0">
                <a:solidFill>
                  <a:schemeClr val="bg1"/>
                </a:solidFill>
              </a:rPr>
              <a:t>3</a:t>
            </a:r>
          </a:p>
        </p:txBody>
      </p:sp>
      <p:sp>
        <p:nvSpPr>
          <p:cNvPr id="83" name="TextBox 82">
            <a:extLst>
              <a:ext uri="{FF2B5EF4-FFF2-40B4-BE49-F238E27FC236}">
                <a16:creationId xmlns:a16="http://schemas.microsoft.com/office/drawing/2014/main" id="{51D11696-6B62-4DB1-8C10-9378EA22E992}"/>
              </a:ext>
            </a:extLst>
          </p:cNvPr>
          <p:cNvSpPr txBox="1"/>
          <p:nvPr/>
        </p:nvSpPr>
        <p:spPr>
          <a:xfrm>
            <a:off x="803082" y="1418209"/>
            <a:ext cx="2934128" cy="584775"/>
          </a:xfrm>
          <a:prstGeom prst="rect">
            <a:avLst/>
          </a:prstGeom>
          <a:noFill/>
        </p:spPr>
        <p:txBody>
          <a:bodyPr wrap="square" rtlCol="0">
            <a:spAutoFit/>
          </a:bodyPr>
          <a:lstStyle/>
          <a:p>
            <a:r>
              <a:rPr lang="en-GB" sz="1600" b="1" dirty="0">
                <a:solidFill>
                  <a:srgbClr val="7F7F7F"/>
                </a:solidFill>
              </a:rPr>
              <a:t>Economic, industry &amp; country performance</a:t>
            </a:r>
          </a:p>
        </p:txBody>
      </p:sp>
      <p:sp>
        <p:nvSpPr>
          <p:cNvPr id="84" name="TextBox 83">
            <a:extLst>
              <a:ext uri="{FF2B5EF4-FFF2-40B4-BE49-F238E27FC236}">
                <a16:creationId xmlns:a16="http://schemas.microsoft.com/office/drawing/2014/main" id="{8AF9C3BA-5959-4B86-A154-9C1DB4A9E450}"/>
              </a:ext>
            </a:extLst>
          </p:cNvPr>
          <p:cNvSpPr txBox="1"/>
          <p:nvPr/>
        </p:nvSpPr>
        <p:spPr>
          <a:xfrm>
            <a:off x="6173783" y="1418209"/>
            <a:ext cx="2793510" cy="584775"/>
          </a:xfrm>
          <a:prstGeom prst="rect">
            <a:avLst/>
          </a:prstGeom>
          <a:noFill/>
        </p:spPr>
        <p:txBody>
          <a:bodyPr wrap="square" rtlCol="0">
            <a:spAutoFit/>
          </a:bodyPr>
          <a:lstStyle/>
          <a:p>
            <a:pPr algn="r"/>
            <a:r>
              <a:rPr lang="en-GB" sz="1600" b="1" dirty="0">
                <a:solidFill>
                  <a:srgbClr val="7F7F7F"/>
                </a:solidFill>
              </a:rPr>
              <a:t>Top-40 exhibition </a:t>
            </a:r>
            <a:br>
              <a:rPr lang="en-GB" sz="1600" b="1" dirty="0">
                <a:solidFill>
                  <a:srgbClr val="7F7F7F"/>
                </a:solidFill>
              </a:rPr>
            </a:br>
            <a:r>
              <a:rPr lang="en-GB" sz="1600" b="1" dirty="0">
                <a:solidFill>
                  <a:srgbClr val="7F7F7F"/>
                </a:solidFill>
              </a:rPr>
              <a:t>company performance</a:t>
            </a:r>
          </a:p>
        </p:txBody>
      </p:sp>
      <p:sp>
        <p:nvSpPr>
          <p:cNvPr id="85" name="TextBox 84">
            <a:extLst>
              <a:ext uri="{FF2B5EF4-FFF2-40B4-BE49-F238E27FC236}">
                <a16:creationId xmlns:a16="http://schemas.microsoft.com/office/drawing/2014/main" id="{41628333-0A73-4164-B182-5039363170B9}"/>
              </a:ext>
            </a:extLst>
          </p:cNvPr>
          <p:cNvSpPr txBox="1"/>
          <p:nvPr/>
        </p:nvSpPr>
        <p:spPr>
          <a:xfrm>
            <a:off x="803082" y="4187105"/>
            <a:ext cx="2943520" cy="584775"/>
          </a:xfrm>
          <a:prstGeom prst="rect">
            <a:avLst/>
          </a:prstGeom>
          <a:noFill/>
        </p:spPr>
        <p:txBody>
          <a:bodyPr wrap="square" rtlCol="0">
            <a:spAutoFit/>
          </a:bodyPr>
          <a:lstStyle/>
          <a:p>
            <a:r>
              <a:rPr lang="en-GB" sz="1600" b="1" dirty="0">
                <a:solidFill>
                  <a:srgbClr val="C00000"/>
                </a:solidFill>
              </a:rPr>
              <a:t>Rush into virtual and</a:t>
            </a:r>
            <a:br>
              <a:rPr lang="en-GB" sz="1600" b="1" dirty="0">
                <a:solidFill>
                  <a:srgbClr val="C00000"/>
                </a:solidFill>
              </a:rPr>
            </a:br>
            <a:r>
              <a:rPr lang="en-GB" sz="1600" b="1" dirty="0">
                <a:solidFill>
                  <a:srgbClr val="C00000"/>
                </a:solidFill>
              </a:rPr>
              <a:t>omnichannel business models</a:t>
            </a:r>
          </a:p>
        </p:txBody>
      </p:sp>
      <p:sp>
        <p:nvSpPr>
          <p:cNvPr id="86" name="TextBox 85">
            <a:extLst>
              <a:ext uri="{FF2B5EF4-FFF2-40B4-BE49-F238E27FC236}">
                <a16:creationId xmlns:a16="http://schemas.microsoft.com/office/drawing/2014/main" id="{D5EBF662-8EAA-4CF9-B660-F365AAD39A65}"/>
              </a:ext>
            </a:extLst>
          </p:cNvPr>
          <p:cNvSpPr txBox="1"/>
          <p:nvPr/>
        </p:nvSpPr>
        <p:spPr>
          <a:xfrm>
            <a:off x="6173783" y="4187105"/>
            <a:ext cx="2793510" cy="338554"/>
          </a:xfrm>
          <a:prstGeom prst="rect">
            <a:avLst/>
          </a:prstGeom>
          <a:noFill/>
        </p:spPr>
        <p:txBody>
          <a:bodyPr wrap="square" rtlCol="0">
            <a:spAutoFit/>
          </a:bodyPr>
          <a:lstStyle/>
          <a:p>
            <a:pPr algn="r"/>
            <a:r>
              <a:rPr lang="en-GB" sz="1600" b="1" dirty="0">
                <a:solidFill>
                  <a:srgbClr val="C00000"/>
                </a:solidFill>
              </a:rPr>
              <a:t>The Chinese exhibition market</a:t>
            </a:r>
          </a:p>
        </p:txBody>
      </p:sp>
      <p:sp>
        <p:nvSpPr>
          <p:cNvPr id="87" name="TextBox 86">
            <a:extLst>
              <a:ext uri="{FF2B5EF4-FFF2-40B4-BE49-F238E27FC236}">
                <a16:creationId xmlns:a16="http://schemas.microsoft.com/office/drawing/2014/main" id="{DD5B334D-32AD-4138-B827-46E05C475121}"/>
              </a:ext>
            </a:extLst>
          </p:cNvPr>
          <p:cNvSpPr txBox="1"/>
          <p:nvPr/>
        </p:nvSpPr>
        <p:spPr>
          <a:xfrm>
            <a:off x="347219" y="1975167"/>
            <a:ext cx="3177774" cy="1577355"/>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GB" sz="1400" b="0" dirty="0"/>
              <a:t>Global macroeconomic overview</a:t>
            </a:r>
            <a:endParaRPr lang="en-GB" sz="1400" dirty="0"/>
          </a:p>
          <a:p>
            <a:pPr marL="285750" lvl="0" indent="-285750">
              <a:spcAft>
                <a:spcPts val="300"/>
              </a:spcAft>
              <a:buFont typeface="Arial" panose="020B0604020202020204" pitchFamily="34" charset="0"/>
              <a:buChar char="•"/>
            </a:pPr>
            <a:r>
              <a:rPr lang="en-GB" sz="1400" b="0" dirty="0"/>
              <a:t>Policy response to Covid-19</a:t>
            </a:r>
            <a:endParaRPr lang="en-GB" sz="1400" dirty="0"/>
          </a:p>
          <a:p>
            <a:pPr marL="285750" lvl="0" indent="-285750">
              <a:spcAft>
                <a:spcPts val="300"/>
              </a:spcAft>
              <a:buFont typeface="Arial" panose="020B0604020202020204" pitchFamily="34" charset="0"/>
              <a:buChar char="•"/>
            </a:pPr>
            <a:r>
              <a:rPr lang="en-GB" sz="1400" b="0" dirty="0"/>
              <a:t>Sectoral impact of Covid-19</a:t>
            </a:r>
          </a:p>
          <a:p>
            <a:pPr marL="285750" lvl="0" indent="-285750">
              <a:spcAft>
                <a:spcPts val="300"/>
              </a:spcAft>
              <a:buFont typeface="Arial" panose="020B0604020202020204" pitchFamily="34" charset="0"/>
              <a:buChar char="•"/>
            </a:pPr>
            <a:r>
              <a:rPr lang="en-GB" sz="1400" b="0" dirty="0"/>
              <a:t>Economic future outlook</a:t>
            </a:r>
            <a:endParaRPr lang="en-GB" sz="1400" dirty="0"/>
          </a:p>
          <a:p>
            <a:pPr marL="285750" lvl="0" indent="-285750">
              <a:spcAft>
                <a:spcPts val="300"/>
              </a:spcAft>
              <a:buFont typeface="Arial" panose="020B0604020202020204" pitchFamily="34" charset="0"/>
              <a:buChar char="•"/>
            </a:pPr>
            <a:r>
              <a:rPr lang="en-GB" sz="1400" b="0" dirty="0"/>
              <a:t>Exhibition industry performance</a:t>
            </a:r>
            <a:endParaRPr lang="en-GB" sz="1400" dirty="0"/>
          </a:p>
          <a:p>
            <a:pPr marL="285750" lvl="0" indent="-285750">
              <a:spcAft>
                <a:spcPts val="300"/>
              </a:spcAft>
              <a:buFont typeface="Arial" panose="020B0604020202020204" pitchFamily="34" charset="0"/>
              <a:buChar char="•"/>
            </a:pPr>
            <a:r>
              <a:rPr lang="en-GB" sz="1400" b="0" dirty="0"/>
              <a:t>Regional analysis</a:t>
            </a:r>
            <a:endParaRPr lang="en-GB" sz="1400" dirty="0"/>
          </a:p>
        </p:txBody>
      </p:sp>
      <p:sp>
        <p:nvSpPr>
          <p:cNvPr id="88" name="TextBox 87">
            <a:extLst>
              <a:ext uri="{FF2B5EF4-FFF2-40B4-BE49-F238E27FC236}">
                <a16:creationId xmlns:a16="http://schemas.microsoft.com/office/drawing/2014/main" id="{B34B859A-8AFE-45D5-A705-A8DE011AAF71}"/>
              </a:ext>
            </a:extLst>
          </p:cNvPr>
          <p:cNvSpPr txBox="1"/>
          <p:nvPr/>
        </p:nvSpPr>
        <p:spPr>
          <a:xfrm>
            <a:off x="6328064" y="1975167"/>
            <a:ext cx="3177774" cy="1577355"/>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GB" sz="1400" b="0" dirty="0"/>
              <a:t>Global macroeconomic overview</a:t>
            </a:r>
            <a:endParaRPr lang="en-GB" sz="1400" dirty="0"/>
          </a:p>
          <a:p>
            <a:pPr marL="285750" lvl="0" indent="-285750">
              <a:spcAft>
                <a:spcPts val="300"/>
              </a:spcAft>
              <a:buFont typeface="Arial" panose="020B0604020202020204" pitchFamily="34" charset="0"/>
              <a:buChar char="•"/>
            </a:pPr>
            <a:r>
              <a:rPr lang="en-GB" sz="1400" b="0" dirty="0"/>
              <a:t>Policy response to Covid-19</a:t>
            </a:r>
            <a:endParaRPr lang="en-GB" sz="1400" dirty="0"/>
          </a:p>
          <a:p>
            <a:pPr marL="285750" lvl="0" indent="-285750">
              <a:spcAft>
                <a:spcPts val="300"/>
              </a:spcAft>
              <a:buFont typeface="Arial" panose="020B0604020202020204" pitchFamily="34" charset="0"/>
              <a:buChar char="•"/>
            </a:pPr>
            <a:r>
              <a:rPr lang="en-GB" sz="1400" b="0" dirty="0"/>
              <a:t>Sectoral impact of Covid-19</a:t>
            </a:r>
          </a:p>
          <a:p>
            <a:pPr marL="285750" lvl="0" indent="-285750">
              <a:spcAft>
                <a:spcPts val="300"/>
              </a:spcAft>
              <a:buFont typeface="Arial" panose="020B0604020202020204" pitchFamily="34" charset="0"/>
              <a:buChar char="•"/>
            </a:pPr>
            <a:r>
              <a:rPr lang="en-GB" sz="1400" b="0" dirty="0"/>
              <a:t>Economic future outlook</a:t>
            </a:r>
            <a:endParaRPr lang="en-GB" sz="1400" dirty="0"/>
          </a:p>
          <a:p>
            <a:pPr marL="285750" lvl="0" indent="-285750">
              <a:spcAft>
                <a:spcPts val="300"/>
              </a:spcAft>
              <a:buFont typeface="Arial" panose="020B0604020202020204" pitchFamily="34" charset="0"/>
              <a:buChar char="•"/>
            </a:pPr>
            <a:r>
              <a:rPr lang="en-GB" sz="1400" b="0" dirty="0"/>
              <a:t>Exhibition industry performance</a:t>
            </a:r>
            <a:endParaRPr lang="en-GB" sz="1400" dirty="0"/>
          </a:p>
          <a:p>
            <a:pPr marL="285750" lvl="0" indent="-285750">
              <a:spcAft>
                <a:spcPts val="300"/>
              </a:spcAft>
              <a:buFont typeface="Arial" panose="020B0604020202020204" pitchFamily="34" charset="0"/>
              <a:buChar char="•"/>
            </a:pPr>
            <a:r>
              <a:rPr lang="en-GB" sz="1400" b="0" dirty="0"/>
              <a:t>Regional analysis</a:t>
            </a:r>
            <a:endParaRPr lang="en-GB" sz="1400" dirty="0"/>
          </a:p>
        </p:txBody>
      </p:sp>
      <p:sp>
        <p:nvSpPr>
          <p:cNvPr id="89" name="TextBox 88">
            <a:extLst>
              <a:ext uri="{FF2B5EF4-FFF2-40B4-BE49-F238E27FC236}">
                <a16:creationId xmlns:a16="http://schemas.microsoft.com/office/drawing/2014/main" id="{0CC30833-3884-4C94-869C-C6581E76A383}"/>
              </a:ext>
            </a:extLst>
          </p:cNvPr>
          <p:cNvSpPr txBox="1"/>
          <p:nvPr/>
        </p:nvSpPr>
        <p:spPr>
          <a:xfrm>
            <a:off x="6173782" y="4470330"/>
            <a:ext cx="3391475" cy="1931298"/>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US" sz="1400" dirty="0"/>
              <a:t>Exhibition market size expressed in major KPIs, including organizers &amp; shows</a:t>
            </a:r>
          </a:p>
          <a:p>
            <a:pPr marL="285750" lvl="0" indent="-285750">
              <a:spcAft>
                <a:spcPts val="300"/>
              </a:spcAft>
              <a:buFont typeface="Arial" panose="020B0604020202020204" pitchFamily="34" charset="0"/>
              <a:buChar char="•"/>
            </a:pPr>
            <a:r>
              <a:rPr lang="en-US" sz="1400" dirty="0"/>
              <a:t>Venues and venue capacities; venues under development</a:t>
            </a:r>
          </a:p>
          <a:p>
            <a:pPr marL="285750" lvl="0" indent="-285750">
              <a:spcAft>
                <a:spcPts val="300"/>
              </a:spcAft>
              <a:buFont typeface="Arial" panose="020B0604020202020204" pitchFamily="34" charset="0"/>
              <a:buChar char="•"/>
            </a:pPr>
            <a:r>
              <a:rPr lang="en-US" sz="1400" dirty="0"/>
              <a:t>Ownership structures</a:t>
            </a:r>
          </a:p>
          <a:p>
            <a:pPr marL="285750" lvl="0" indent="-285750">
              <a:spcAft>
                <a:spcPts val="300"/>
              </a:spcAft>
              <a:buFont typeface="Arial" panose="020B0604020202020204" pitchFamily="34" charset="0"/>
              <a:buChar char="•"/>
            </a:pPr>
            <a:r>
              <a:rPr lang="en-US" sz="1400" dirty="0"/>
              <a:t>Zoom into Top 3 economic clusters and Tier 1 cities</a:t>
            </a:r>
            <a:endParaRPr lang="en-US" sz="1400" b="0" dirty="0"/>
          </a:p>
        </p:txBody>
      </p:sp>
      <p:sp>
        <p:nvSpPr>
          <p:cNvPr id="90" name="TextBox 89">
            <a:extLst>
              <a:ext uri="{FF2B5EF4-FFF2-40B4-BE49-F238E27FC236}">
                <a16:creationId xmlns:a16="http://schemas.microsoft.com/office/drawing/2014/main" id="{269CEF0A-4877-41A3-B120-066755C8A5EE}"/>
              </a:ext>
            </a:extLst>
          </p:cNvPr>
          <p:cNvSpPr txBox="1"/>
          <p:nvPr/>
        </p:nvSpPr>
        <p:spPr>
          <a:xfrm>
            <a:off x="347219" y="4760664"/>
            <a:ext cx="3385000" cy="1500411"/>
          </a:xfrm>
          <a:prstGeom prst="rect">
            <a:avLst/>
          </a:prstGeom>
          <a:noFill/>
        </p:spPr>
        <p:txBody>
          <a:bodyPr wrap="square">
            <a:spAutoFit/>
          </a:bodyPr>
          <a:lstStyle/>
          <a:p>
            <a:pPr marL="285750" lvl="0" indent="-285750">
              <a:spcAft>
                <a:spcPts val="300"/>
              </a:spcAft>
              <a:buFont typeface="Arial" panose="020B0604020202020204" pitchFamily="34" charset="0"/>
              <a:buChar char="•"/>
            </a:pPr>
            <a:r>
              <a:rPr lang="en-US" sz="1400" dirty="0"/>
              <a:t>Status-quo of digital offerings</a:t>
            </a:r>
            <a:endParaRPr lang="en-US" sz="1400" b="0" dirty="0"/>
          </a:p>
          <a:p>
            <a:pPr marL="285750" lvl="0" indent="-285750">
              <a:spcAft>
                <a:spcPts val="300"/>
              </a:spcAft>
              <a:buFont typeface="Arial" panose="020B0604020202020204" pitchFamily="34" charset="0"/>
              <a:buChar char="•"/>
            </a:pPr>
            <a:r>
              <a:rPr lang="en-US" sz="1400" b="0" dirty="0"/>
              <a:t>Covid 19’s impact and latest developments</a:t>
            </a:r>
          </a:p>
          <a:p>
            <a:pPr marL="285750" lvl="0" indent="-285750">
              <a:spcAft>
                <a:spcPts val="300"/>
              </a:spcAft>
              <a:buFont typeface="Arial" panose="020B0604020202020204" pitchFamily="34" charset="0"/>
              <a:buChar char="•"/>
            </a:pPr>
            <a:r>
              <a:rPr lang="en-US" sz="1400" b="0" dirty="0"/>
              <a:t>Lessons </a:t>
            </a:r>
            <a:r>
              <a:rPr lang="en-US" sz="1400" dirty="0"/>
              <a:t>from retail about omnichannel</a:t>
            </a:r>
          </a:p>
          <a:p>
            <a:pPr marL="285750" lvl="0" indent="-285750">
              <a:spcAft>
                <a:spcPts val="300"/>
              </a:spcAft>
              <a:buFont typeface="Arial" panose="020B0604020202020204" pitchFamily="34" charset="0"/>
              <a:buChar char="•"/>
            </a:pPr>
            <a:r>
              <a:rPr lang="en-US" sz="1400" b="0" dirty="0"/>
              <a:t>The omnichannel concept for the exhibition industry &amp; recommendations</a:t>
            </a:r>
          </a:p>
        </p:txBody>
      </p:sp>
    </p:spTree>
    <p:extLst>
      <p:ext uri="{BB962C8B-B14F-4D97-AF65-F5344CB8AC3E}">
        <p14:creationId xmlns:p14="http://schemas.microsoft.com/office/powerpoint/2010/main" val="337802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472382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04094" y="253067"/>
            <a:ext cx="8661609" cy="1446550"/>
          </a:xfrm>
          <a:prstGeom prst="rect">
            <a:avLst/>
          </a:prstGeom>
          <a:noFill/>
        </p:spPr>
        <p:txBody>
          <a:bodyPr wrap="square" rtlCol="0">
            <a:spAutoFit/>
          </a:bodyPr>
          <a:lstStyle/>
          <a:p>
            <a:r>
              <a:rPr lang="en-GB" sz="4400" b="1" dirty="0">
                <a:solidFill>
                  <a:srgbClr val="0070B5"/>
                </a:solidFill>
              </a:rPr>
              <a:t>The digital event series</a:t>
            </a:r>
          </a:p>
          <a:p>
            <a:r>
              <a:rPr lang="en-GB" sz="4400" b="1" dirty="0">
                <a:solidFill>
                  <a:srgbClr val="374B54"/>
                </a:solidFill>
              </a:rPr>
              <a:t>What to expect? </a:t>
            </a:r>
          </a:p>
        </p:txBody>
      </p:sp>
      <p:sp>
        <p:nvSpPr>
          <p:cNvPr id="35" name="Rechteck 2">
            <a:extLst>
              <a:ext uri="{FF2B5EF4-FFF2-40B4-BE49-F238E27FC236}">
                <a16:creationId xmlns:a16="http://schemas.microsoft.com/office/drawing/2014/main" id="{C34CB1DE-8105-46CD-AAD7-D38646582D14}"/>
              </a:ext>
            </a:extLst>
          </p:cNvPr>
          <p:cNvSpPr/>
          <p:nvPr/>
        </p:nvSpPr>
        <p:spPr>
          <a:xfrm>
            <a:off x="204095" y="1552469"/>
            <a:ext cx="4208880" cy="2703097"/>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There will be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three exclusive presentations and Q&amp;A sessions </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over three days in June to further deepen the insights covered in the report. A unique opportunity to discuss the research with jwc experts and learn more about sections of particular interest.</a:t>
            </a:r>
          </a:p>
          <a:p>
            <a:pPr marL="0" indent="0" algn="ctr">
              <a:spcBef>
                <a:spcPts val="0"/>
              </a:spcBef>
              <a:spcAft>
                <a:spcPts val="800"/>
              </a:spcAft>
              <a:buNone/>
            </a:pP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three webinars will be </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repeated twice a day </a:t>
            </a: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 cater for the global time zones.</a:t>
            </a:r>
          </a:p>
        </p:txBody>
      </p:sp>
      <p:pic>
        <p:nvPicPr>
          <p:cNvPr id="39" name="Picture 38">
            <a:extLst>
              <a:ext uri="{FF2B5EF4-FFF2-40B4-BE49-F238E27FC236}">
                <a16:creationId xmlns:a16="http://schemas.microsoft.com/office/drawing/2014/main" id="{8A673304-CEA6-4F40-95C2-1A76DC77B1B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pic>
        <p:nvPicPr>
          <p:cNvPr id="49" name="Picture 48" descr="A person in a suit&#10;&#10;Description automatically generated with medium confidence">
            <a:extLst>
              <a:ext uri="{FF2B5EF4-FFF2-40B4-BE49-F238E27FC236}">
                <a16:creationId xmlns:a16="http://schemas.microsoft.com/office/drawing/2014/main" id="{76269A37-F8CC-424E-AE6F-3D96248457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5370" y="6094604"/>
            <a:ext cx="644400" cy="644400"/>
          </a:xfrm>
          <a:prstGeom prst="ellipse">
            <a:avLst/>
          </a:prstGeom>
          <a:ln w="19050" cap="rnd">
            <a:solidFill>
              <a:srgbClr val="0070B5"/>
            </a:solidFill>
            <a:prstDash val="solid"/>
          </a:ln>
          <a:effectLst/>
          <a:scene3d>
            <a:camera prst="perspectiveFront" fov="5400000"/>
            <a:lightRig rig="threePt" dir="t">
              <a:rot lat="0" lon="0" rev="19200000"/>
            </a:lightRig>
          </a:scene3d>
          <a:sp3d extrusionH="25400">
            <a:extrusionClr>
              <a:srgbClr val="000000"/>
            </a:extrusionClr>
          </a:sp3d>
        </p:spPr>
      </p:pic>
      <p:sp>
        <p:nvSpPr>
          <p:cNvPr id="50" name="TextBox 49">
            <a:extLst>
              <a:ext uri="{FF2B5EF4-FFF2-40B4-BE49-F238E27FC236}">
                <a16:creationId xmlns:a16="http://schemas.microsoft.com/office/drawing/2014/main" id="{53D833A9-CA5F-4AE5-96DA-5A6F7ED4565D}"/>
              </a:ext>
            </a:extLst>
          </p:cNvPr>
          <p:cNvSpPr txBox="1"/>
          <p:nvPr/>
        </p:nvSpPr>
        <p:spPr>
          <a:xfrm>
            <a:off x="204094" y="4113462"/>
            <a:ext cx="5560601" cy="523220"/>
          </a:xfrm>
          <a:prstGeom prst="rect">
            <a:avLst/>
          </a:prstGeom>
          <a:noFill/>
        </p:spPr>
        <p:txBody>
          <a:bodyPr wrap="square" rtlCol="0">
            <a:spAutoFit/>
          </a:bodyPr>
          <a:lstStyle/>
          <a:p>
            <a:r>
              <a:rPr lang="en-GB" sz="2800" b="1" dirty="0">
                <a:solidFill>
                  <a:srgbClr val="374B54"/>
                </a:solidFill>
              </a:rPr>
              <a:t>Sessions &amp; presenters</a:t>
            </a:r>
          </a:p>
        </p:txBody>
      </p:sp>
      <p:pic>
        <p:nvPicPr>
          <p:cNvPr id="52" name="Picture 51" descr="Text, logo&#10;&#10;Description automatically generated">
            <a:extLst>
              <a:ext uri="{FF2B5EF4-FFF2-40B4-BE49-F238E27FC236}">
                <a16:creationId xmlns:a16="http://schemas.microsoft.com/office/drawing/2014/main" id="{5224D7C5-B635-4BBE-9A3F-184F18E9CA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6972" y="4190145"/>
            <a:ext cx="667880" cy="342185"/>
          </a:xfrm>
          <a:prstGeom prst="rect">
            <a:avLst/>
          </a:prstGeom>
        </p:spPr>
      </p:pic>
      <p:sp>
        <p:nvSpPr>
          <p:cNvPr id="53" name="Rechteck 2">
            <a:extLst>
              <a:ext uri="{FF2B5EF4-FFF2-40B4-BE49-F238E27FC236}">
                <a16:creationId xmlns:a16="http://schemas.microsoft.com/office/drawing/2014/main" id="{40EAE736-6F36-4CF0-A92A-1DA883D311B9}"/>
              </a:ext>
            </a:extLst>
          </p:cNvPr>
          <p:cNvSpPr/>
          <p:nvPr/>
        </p:nvSpPr>
        <p:spPr>
          <a:xfrm>
            <a:off x="204093" y="4624623"/>
            <a:ext cx="290486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800"/>
              </a:spcAft>
            </a:pPr>
            <a: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t>Economy &amp; exhibition</a:t>
            </a:r>
            <a:b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t>industry performance</a:t>
            </a:r>
            <a:endParaRPr lang="en-US" b="1" dirty="0">
              <a:solidFill>
                <a:srgbClr val="0070B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hteck 2">
            <a:extLst>
              <a:ext uri="{FF2B5EF4-FFF2-40B4-BE49-F238E27FC236}">
                <a16:creationId xmlns:a16="http://schemas.microsoft.com/office/drawing/2014/main" id="{D649839C-0898-44C9-8D00-2098582E6ADC}"/>
              </a:ext>
            </a:extLst>
          </p:cNvPr>
          <p:cNvSpPr/>
          <p:nvPr/>
        </p:nvSpPr>
        <p:spPr>
          <a:xfrm>
            <a:off x="879523" y="6114830"/>
            <a:ext cx="1926856" cy="731764"/>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spcBef>
                <a:spcPts val="0"/>
              </a:spcBef>
              <a:spcAft>
                <a:spcPts val="800"/>
              </a:spcAft>
              <a:buNone/>
            </a:pP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Jochen Witt</a:t>
            </a:r>
            <a:b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President &amp; CEO</a:t>
            </a:r>
            <a:b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hteck 2">
            <a:extLst>
              <a:ext uri="{FF2B5EF4-FFF2-40B4-BE49-F238E27FC236}">
                <a16:creationId xmlns:a16="http://schemas.microsoft.com/office/drawing/2014/main" id="{C1FCECB8-275D-4051-93D7-923C06E6B8DF}"/>
              </a:ext>
            </a:extLst>
          </p:cNvPr>
          <p:cNvSpPr/>
          <p:nvPr/>
        </p:nvSpPr>
        <p:spPr>
          <a:xfrm>
            <a:off x="4801878" y="1233136"/>
            <a:ext cx="4842342" cy="2806807"/>
          </a:xfrm>
          <a:prstGeom prst="rect">
            <a:avLst/>
          </a:prstGeom>
          <a:solidFill>
            <a:srgbClr val="374B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ctr">
              <a:spcBef>
                <a:spcPts val="0"/>
              </a:spcBef>
              <a:spcAft>
                <a:spcPts val="800"/>
              </a:spcAft>
              <a:buNone/>
            </a:pPr>
            <a:r>
              <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Structure of the webinars</a:t>
            </a:r>
          </a:p>
        </p:txBody>
      </p:sp>
      <p:sp>
        <p:nvSpPr>
          <p:cNvPr id="60" name="Rechteck 2">
            <a:extLst>
              <a:ext uri="{FF2B5EF4-FFF2-40B4-BE49-F238E27FC236}">
                <a16:creationId xmlns:a16="http://schemas.microsoft.com/office/drawing/2014/main" id="{12750EC9-A556-4014-BF95-BD5FF9F5BC50}"/>
              </a:ext>
            </a:extLst>
          </p:cNvPr>
          <p:cNvSpPr/>
          <p:nvPr/>
        </p:nvSpPr>
        <p:spPr>
          <a:xfrm>
            <a:off x="116630" y="4779419"/>
            <a:ext cx="440930" cy="440930"/>
          </a:xfrm>
          <a:prstGeom prst="ellipse">
            <a:avLst/>
          </a:prstGeom>
          <a:solidFill>
            <a:srgbClr val="0070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a:t>
            </a:r>
          </a:p>
        </p:txBody>
      </p:sp>
      <p:cxnSp>
        <p:nvCxnSpPr>
          <p:cNvPr id="76" name="Straight Connector 75">
            <a:extLst>
              <a:ext uri="{FF2B5EF4-FFF2-40B4-BE49-F238E27FC236}">
                <a16:creationId xmlns:a16="http://schemas.microsoft.com/office/drawing/2014/main" id="{FDF9DC99-84EA-43CE-8490-947EDEA97C18}"/>
              </a:ext>
            </a:extLst>
          </p:cNvPr>
          <p:cNvCxnSpPr/>
          <p:nvPr/>
        </p:nvCxnSpPr>
        <p:spPr>
          <a:xfrm>
            <a:off x="204095" y="1725435"/>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74188C-C3AE-4E46-9264-ACC79E23FB26}"/>
              </a:ext>
            </a:extLst>
          </p:cNvPr>
          <p:cNvCxnSpPr/>
          <p:nvPr/>
        </p:nvCxnSpPr>
        <p:spPr>
          <a:xfrm>
            <a:off x="204095" y="4055167"/>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
        <p:nvSpPr>
          <p:cNvPr id="92" name="Subtitle 2">
            <a:extLst>
              <a:ext uri="{FF2B5EF4-FFF2-40B4-BE49-F238E27FC236}">
                <a16:creationId xmlns:a16="http://schemas.microsoft.com/office/drawing/2014/main" id="{55A6D67E-24E0-4C90-8534-72187EBE4669}"/>
              </a:ext>
            </a:extLst>
          </p:cNvPr>
          <p:cNvSpPr>
            <a:spLocks noGrp="1"/>
          </p:cNvSpPr>
          <p:nvPr>
            <p:ph type="subTitle" idx="1"/>
          </p:nvPr>
        </p:nvSpPr>
        <p:spPr>
          <a:xfrm>
            <a:off x="80751" y="5316330"/>
            <a:ext cx="2962278" cy="711441"/>
          </a:xfrm>
        </p:spPr>
        <p:txBody>
          <a:bodyPr>
            <a:normAutofit lnSpcReduction="10000"/>
          </a:bodyPr>
          <a:lstStyle/>
          <a:p>
            <a:pPr algn="l"/>
            <a:r>
              <a:rPr lang="en-GB" sz="1600" dirty="0">
                <a:solidFill>
                  <a:schemeClr val="bg1">
                    <a:lumMod val="50000"/>
                  </a:schemeClr>
                </a:solidFill>
              </a:rPr>
              <a:t>Inspired by Jochen Witt’s UFI annual reviews, top-rated on ten consecutive UFI congresses</a:t>
            </a:r>
          </a:p>
        </p:txBody>
      </p:sp>
      <p:pic>
        <p:nvPicPr>
          <p:cNvPr id="93" name="Picture 92" descr="A close - up of a person smiling&#10;&#10;Description automatically generated">
            <a:extLst>
              <a:ext uri="{FF2B5EF4-FFF2-40B4-BE49-F238E27FC236}">
                <a16:creationId xmlns:a16="http://schemas.microsoft.com/office/drawing/2014/main" id="{30C8B004-DFC1-49BA-AA24-CF498E82D9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5596" y="6094604"/>
            <a:ext cx="643927" cy="643927"/>
          </a:xfrm>
          <a:prstGeom prst="ellipse">
            <a:avLst/>
          </a:prstGeom>
          <a:ln w="19050" cap="rnd">
            <a:solidFill>
              <a:srgbClr val="0070B5"/>
            </a:solidFill>
            <a:prstDash val="solid"/>
          </a:ln>
          <a:effectLst/>
        </p:spPr>
      </p:pic>
      <p:sp>
        <p:nvSpPr>
          <p:cNvPr id="94" name="Rechteck 2">
            <a:extLst>
              <a:ext uri="{FF2B5EF4-FFF2-40B4-BE49-F238E27FC236}">
                <a16:creationId xmlns:a16="http://schemas.microsoft.com/office/drawing/2014/main" id="{D5FA632D-7645-45A5-896C-00F7FB186820}"/>
              </a:ext>
            </a:extLst>
          </p:cNvPr>
          <p:cNvSpPr/>
          <p:nvPr/>
        </p:nvSpPr>
        <p:spPr>
          <a:xfrm>
            <a:off x="3385132" y="4624623"/>
            <a:ext cx="290486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800"/>
              </a:spcAft>
            </a:pPr>
            <a: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t>The Chinese exhibition</a:t>
            </a:r>
            <a:b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t>markets</a:t>
            </a:r>
            <a:endParaRPr lang="en-US" b="1" dirty="0">
              <a:solidFill>
                <a:srgbClr val="0070B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5" name="Rechteck 2">
            <a:extLst>
              <a:ext uri="{FF2B5EF4-FFF2-40B4-BE49-F238E27FC236}">
                <a16:creationId xmlns:a16="http://schemas.microsoft.com/office/drawing/2014/main" id="{5DAFC892-3E2A-4849-9360-4149B06203B8}"/>
              </a:ext>
            </a:extLst>
          </p:cNvPr>
          <p:cNvSpPr/>
          <p:nvPr/>
        </p:nvSpPr>
        <p:spPr>
          <a:xfrm rot="10800000" flipV="1">
            <a:off x="3909187" y="6114830"/>
            <a:ext cx="3211089" cy="768728"/>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spcBef>
                <a:spcPts val="0"/>
              </a:spcBef>
              <a:spcAft>
                <a:spcPts val="800"/>
              </a:spcAft>
              <a:buNone/>
            </a:pPr>
            <a:r>
              <a:rPr lang="en-US" sz="1600" b="1" dirty="0" err="1">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Jimé</a:t>
            </a: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Essink</a:t>
            </a:r>
            <a:b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Board member</a:t>
            </a:r>
          </a:p>
        </p:txBody>
      </p:sp>
      <p:sp>
        <p:nvSpPr>
          <p:cNvPr id="96" name="Rechteck 2">
            <a:extLst>
              <a:ext uri="{FF2B5EF4-FFF2-40B4-BE49-F238E27FC236}">
                <a16:creationId xmlns:a16="http://schemas.microsoft.com/office/drawing/2014/main" id="{170C0FFE-A333-4D26-82AF-30730F53B3B3}"/>
              </a:ext>
            </a:extLst>
          </p:cNvPr>
          <p:cNvSpPr/>
          <p:nvPr/>
        </p:nvSpPr>
        <p:spPr>
          <a:xfrm>
            <a:off x="3297669" y="4779419"/>
            <a:ext cx="440930" cy="440930"/>
          </a:xfrm>
          <a:prstGeom prst="ellipse">
            <a:avLst/>
          </a:prstGeom>
          <a:solidFill>
            <a:srgbClr val="0070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97" name="Subtitle 2">
            <a:extLst>
              <a:ext uri="{FF2B5EF4-FFF2-40B4-BE49-F238E27FC236}">
                <a16:creationId xmlns:a16="http://schemas.microsoft.com/office/drawing/2014/main" id="{68C6E44F-066E-48AD-9931-A8E26D5EFA77}"/>
              </a:ext>
            </a:extLst>
          </p:cNvPr>
          <p:cNvSpPr txBox="1">
            <a:spLocks/>
          </p:cNvSpPr>
          <p:nvPr/>
        </p:nvSpPr>
        <p:spPr>
          <a:xfrm>
            <a:off x="3261790" y="5316330"/>
            <a:ext cx="3211090" cy="71144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solidFill>
                  <a:schemeClr val="bg1">
                    <a:lumMod val="50000"/>
                  </a:schemeClr>
                </a:solidFill>
              </a:rPr>
              <a:t>Exclusive insights about the Chinese</a:t>
            </a:r>
            <a:br>
              <a:rPr lang="en-GB" sz="1600" dirty="0">
                <a:solidFill>
                  <a:schemeClr val="bg1">
                    <a:lumMod val="50000"/>
                  </a:schemeClr>
                </a:solidFill>
              </a:rPr>
            </a:br>
            <a:r>
              <a:rPr lang="en-GB" sz="1600" dirty="0">
                <a:solidFill>
                  <a:schemeClr val="bg1">
                    <a:lumMod val="50000"/>
                  </a:schemeClr>
                </a:solidFill>
              </a:rPr>
              <a:t>market, presented by the Ex-CEO of </a:t>
            </a:r>
            <a:br>
              <a:rPr lang="en-GB" sz="1600" dirty="0">
                <a:solidFill>
                  <a:schemeClr val="bg1">
                    <a:lumMod val="50000"/>
                  </a:schemeClr>
                </a:solidFill>
              </a:rPr>
            </a:br>
            <a:r>
              <a:rPr lang="en-GB" sz="1600" dirty="0">
                <a:solidFill>
                  <a:schemeClr val="bg1">
                    <a:lumMod val="50000"/>
                  </a:schemeClr>
                </a:solidFill>
              </a:rPr>
              <a:t>Informa Markets Asia Pacific</a:t>
            </a:r>
          </a:p>
        </p:txBody>
      </p:sp>
      <p:pic>
        <p:nvPicPr>
          <p:cNvPr id="99" name="Picture 98" descr="A person in a suit&#10;&#10;Description automatically generated with low confidence">
            <a:extLst>
              <a:ext uri="{FF2B5EF4-FFF2-40B4-BE49-F238E27FC236}">
                <a16:creationId xmlns:a16="http://schemas.microsoft.com/office/drawing/2014/main" id="{A523FC34-2F1C-4267-A6AF-EBA60D6CDE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39746" y="6094604"/>
            <a:ext cx="644400" cy="644400"/>
          </a:xfrm>
          <a:prstGeom prst="ellipse">
            <a:avLst/>
          </a:prstGeom>
          <a:ln w="19050" cap="rnd">
            <a:solidFill>
              <a:srgbClr val="0070B5"/>
            </a:solidFill>
            <a:prstDash val="solid"/>
          </a:ln>
          <a:effectLst/>
          <a:scene3d>
            <a:camera prst="perspectiveFront" fov="5400000"/>
            <a:lightRig rig="threePt" dir="t">
              <a:rot lat="0" lon="0" rev="19200000"/>
            </a:lightRig>
          </a:scene3d>
          <a:sp3d extrusionH="25400">
            <a:extrusionClr>
              <a:srgbClr val="000000"/>
            </a:extrusionClr>
          </a:sp3d>
        </p:spPr>
      </p:pic>
      <p:sp>
        <p:nvSpPr>
          <p:cNvPr id="100" name="Rechteck 2">
            <a:extLst>
              <a:ext uri="{FF2B5EF4-FFF2-40B4-BE49-F238E27FC236}">
                <a16:creationId xmlns:a16="http://schemas.microsoft.com/office/drawing/2014/main" id="{04831581-E7D5-48CC-A84C-0BAF1B8E1966}"/>
              </a:ext>
            </a:extLst>
          </p:cNvPr>
          <p:cNvSpPr/>
          <p:nvPr/>
        </p:nvSpPr>
        <p:spPr>
          <a:xfrm>
            <a:off x="6719564" y="4624623"/>
            <a:ext cx="290486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800"/>
              </a:spcAft>
            </a:pPr>
            <a: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t>Rush into virtual &amp; </a:t>
            </a:r>
            <a:b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br>
            <a:r>
              <a:rPr lang="en-US" b="1" dirty="0">
                <a:solidFill>
                  <a:srgbClr val="0070B5"/>
                </a:solidFill>
                <a:latin typeface="Calibri" panose="020F0502020204030204" pitchFamily="34" charset="0"/>
                <a:ea typeface="Calibri" panose="020F0502020204030204" pitchFamily="34" charset="0"/>
                <a:cs typeface="Times New Roman" panose="02020603050405020304" pitchFamily="18" charset="0"/>
              </a:rPr>
              <a:t>omnichannel models</a:t>
            </a:r>
            <a:endParaRPr lang="en-US" b="1" dirty="0">
              <a:solidFill>
                <a:srgbClr val="0070B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1" name="Rechteck 2">
            <a:extLst>
              <a:ext uri="{FF2B5EF4-FFF2-40B4-BE49-F238E27FC236}">
                <a16:creationId xmlns:a16="http://schemas.microsoft.com/office/drawing/2014/main" id="{10A43F8D-485B-489A-8BA4-3B2E3062FB1E}"/>
              </a:ext>
            </a:extLst>
          </p:cNvPr>
          <p:cNvSpPr/>
          <p:nvPr/>
        </p:nvSpPr>
        <p:spPr>
          <a:xfrm>
            <a:off x="6632101" y="4779419"/>
            <a:ext cx="440930" cy="440930"/>
          </a:xfrm>
          <a:prstGeom prst="ellipse">
            <a:avLst/>
          </a:prstGeom>
          <a:solidFill>
            <a:srgbClr val="0070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a:t>
            </a:r>
          </a:p>
        </p:txBody>
      </p:sp>
      <p:sp>
        <p:nvSpPr>
          <p:cNvPr id="102" name="Subtitle 2">
            <a:extLst>
              <a:ext uri="{FF2B5EF4-FFF2-40B4-BE49-F238E27FC236}">
                <a16:creationId xmlns:a16="http://schemas.microsoft.com/office/drawing/2014/main" id="{B5724CE4-8C16-4FA5-A752-B66DD751DDFD}"/>
              </a:ext>
            </a:extLst>
          </p:cNvPr>
          <p:cNvSpPr txBox="1">
            <a:spLocks/>
          </p:cNvSpPr>
          <p:nvPr/>
        </p:nvSpPr>
        <p:spPr>
          <a:xfrm>
            <a:off x="6596222" y="5316330"/>
            <a:ext cx="3211090" cy="71144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600" dirty="0">
                <a:solidFill>
                  <a:schemeClr val="bg1">
                    <a:lumMod val="50000"/>
                  </a:schemeClr>
                </a:solidFill>
              </a:rPr>
              <a:t>How omnichannel models can transform the exhibition industry, based on academic research</a:t>
            </a:r>
          </a:p>
        </p:txBody>
      </p:sp>
      <p:sp>
        <p:nvSpPr>
          <p:cNvPr id="103" name="Rechteck 2">
            <a:extLst>
              <a:ext uri="{FF2B5EF4-FFF2-40B4-BE49-F238E27FC236}">
                <a16:creationId xmlns:a16="http://schemas.microsoft.com/office/drawing/2014/main" id="{22E1BA2A-C3BA-4D5E-BB0F-CB32CC29418D}"/>
              </a:ext>
            </a:extLst>
          </p:cNvPr>
          <p:cNvSpPr/>
          <p:nvPr/>
        </p:nvSpPr>
        <p:spPr>
          <a:xfrm rot="10800000" flipV="1">
            <a:off x="7260158" y="6114830"/>
            <a:ext cx="3211089" cy="768728"/>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spcBef>
                <a:spcPts val="0"/>
              </a:spcBef>
              <a:spcAft>
                <a:spcPts val="800"/>
              </a:spcAft>
              <a:buNone/>
            </a:pPr>
            <a: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Julien </a:t>
            </a:r>
            <a:r>
              <a:rPr lang="en-US" sz="1600" b="1" dirty="0" err="1">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Schmetz</a:t>
            </a:r>
            <a:br>
              <a:rPr lang="en-US" sz="16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Digital Lead</a:t>
            </a:r>
            <a:endParaRPr lang="en-US"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Shape&#10;&#10;Description automatically generated with low confidence">
            <a:extLst>
              <a:ext uri="{FF2B5EF4-FFF2-40B4-BE49-F238E27FC236}">
                <a16:creationId xmlns:a16="http://schemas.microsoft.com/office/drawing/2014/main" id="{478DE8F2-ECFE-4BF6-8688-B96C13D899BD}"/>
              </a:ext>
            </a:extLst>
          </p:cNvPr>
          <p:cNvPicPr>
            <a:picLocks noChangeAspect="1"/>
          </p:cNvPicPr>
          <p:nvPr/>
        </p:nvPicPr>
        <p:blipFill>
          <a:blip r:embed="rId12">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5148536" y="2142897"/>
            <a:ext cx="863579" cy="863579"/>
          </a:xfrm>
          <a:prstGeom prst="rect">
            <a:avLst/>
          </a:prstGeom>
        </p:spPr>
      </p:pic>
      <p:sp>
        <p:nvSpPr>
          <p:cNvPr id="104" name="Rechteck 2">
            <a:extLst>
              <a:ext uri="{FF2B5EF4-FFF2-40B4-BE49-F238E27FC236}">
                <a16:creationId xmlns:a16="http://schemas.microsoft.com/office/drawing/2014/main" id="{9CBA59FB-3B7B-4A74-A1C6-98812EEA08C5}"/>
              </a:ext>
            </a:extLst>
          </p:cNvPr>
          <p:cNvSpPr/>
          <p:nvPr/>
        </p:nvSpPr>
        <p:spPr>
          <a:xfrm>
            <a:off x="4412975" y="3034398"/>
            <a:ext cx="199577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spcAft>
                <a:spcPts val="80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Introduction &amp;</a:t>
            </a:r>
            <a:b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pre-recorded</a:t>
            </a:r>
            <a:b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presentations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1" name="Rechteck 2">
            <a:extLst>
              <a:ext uri="{FF2B5EF4-FFF2-40B4-BE49-F238E27FC236}">
                <a16:creationId xmlns:a16="http://schemas.microsoft.com/office/drawing/2014/main" id="{2E62B43F-E531-4571-9CD2-9239DD38A502}"/>
              </a:ext>
            </a:extLst>
          </p:cNvPr>
          <p:cNvSpPr/>
          <p:nvPr/>
        </p:nvSpPr>
        <p:spPr>
          <a:xfrm>
            <a:off x="4357316" y="1541292"/>
            <a:ext cx="199577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spcAft>
                <a:spcPts val="800"/>
              </a:spcAft>
            </a:pPr>
            <a:r>
              <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20 min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3" name="Rechteck 2">
            <a:extLst>
              <a:ext uri="{FF2B5EF4-FFF2-40B4-BE49-F238E27FC236}">
                <a16:creationId xmlns:a16="http://schemas.microsoft.com/office/drawing/2014/main" id="{53DB2625-F384-41D2-9B65-92E7E9D7E733}"/>
              </a:ext>
            </a:extLst>
          </p:cNvPr>
          <p:cNvSpPr/>
          <p:nvPr/>
        </p:nvSpPr>
        <p:spPr>
          <a:xfrm>
            <a:off x="6202017" y="3034398"/>
            <a:ext cx="1805654" cy="7317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800"/>
              </a:spcAft>
            </a:pP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Q&amp;A</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4" name="Rechteck 2">
            <a:extLst>
              <a:ext uri="{FF2B5EF4-FFF2-40B4-BE49-F238E27FC236}">
                <a16:creationId xmlns:a16="http://schemas.microsoft.com/office/drawing/2014/main" id="{5AE76A96-0DE6-4B8D-8319-A4822A41ED1F}"/>
              </a:ext>
            </a:extLst>
          </p:cNvPr>
          <p:cNvSpPr/>
          <p:nvPr/>
        </p:nvSpPr>
        <p:spPr>
          <a:xfrm>
            <a:off x="5956237" y="1541292"/>
            <a:ext cx="199577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spcAft>
                <a:spcPts val="800"/>
              </a:spcAft>
            </a:pPr>
            <a:r>
              <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20 min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Shape&#10;&#10;Description automatically generated with low confidence">
            <a:extLst>
              <a:ext uri="{FF2B5EF4-FFF2-40B4-BE49-F238E27FC236}">
                <a16:creationId xmlns:a16="http://schemas.microsoft.com/office/drawing/2014/main" id="{86ADCEB7-645C-4FCD-82A9-3937E1CAC055}"/>
              </a:ext>
            </a:extLst>
          </p:cNvPr>
          <p:cNvPicPr>
            <a:picLocks noChangeAspect="1"/>
          </p:cNvPicPr>
          <p:nvPr/>
        </p:nvPicPr>
        <p:blipFill>
          <a:blip r:embed="rId14">
            <a:lum bright="70000" contrast="-70000"/>
            <a:extLst>
              <a:ext uri="{BEBA8EAE-BF5A-486C-A8C5-ECC9F3942E4B}">
                <a14:imgProps xmlns:a14="http://schemas.microsoft.com/office/drawing/2010/main">
                  <a14:imgLayer r:embed="rId15">
                    <a14:imgEffect>
                      <a14:artisticPhotocopy/>
                    </a14:imgEffect>
                  </a14:imgLayer>
                </a14:imgProps>
              </a:ext>
              <a:ext uri="{28A0092B-C50C-407E-A947-70E740481C1C}">
                <a14:useLocalDpi xmlns:a14="http://schemas.microsoft.com/office/drawing/2010/main" val="0"/>
              </a:ext>
            </a:extLst>
          </a:blip>
          <a:stretch>
            <a:fillRect/>
          </a:stretch>
        </p:blipFill>
        <p:spPr>
          <a:xfrm>
            <a:off x="6789702" y="2118841"/>
            <a:ext cx="768245" cy="768245"/>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F89A3838-4328-4EF5-9733-3D7EF1C51FE9}"/>
              </a:ext>
            </a:extLst>
          </p:cNvPr>
          <p:cNvPicPr>
            <a:picLocks noChangeAspect="1"/>
          </p:cNvPicPr>
          <p:nvPr/>
        </p:nvPicPr>
        <p:blipFill>
          <a:blip r:embed="rId16">
            <a:lum bright="70000" contrast="-70000"/>
            <a:extLst>
              <a:ext uri="{BEBA8EAE-BF5A-486C-A8C5-ECC9F3942E4B}">
                <a14:imgProps xmlns:a14="http://schemas.microsoft.com/office/drawing/2010/main">
                  <a14:imgLayer r:embed="rId17">
                    <a14:imgEffect>
                      <a14:artisticPhotocopy/>
                    </a14:imgEffect>
                  </a14:imgLayer>
                </a14:imgProps>
              </a:ext>
              <a:ext uri="{28A0092B-C50C-407E-A947-70E740481C1C}">
                <a14:useLocalDpi xmlns:a14="http://schemas.microsoft.com/office/drawing/2010/main" val="0"/>
              </a:ext>
            </a:extLst>
          </a:blip>
          <a:stretch>
            <a:fillRect/>
          </a:stretch>
        </p:blipFill>
        <p:spPr>
          <a:xfrm>
            <a:off x="8335534" y="2118841"/>
            <a:ext cx="863579" cy="863579"/>
          </a:xfrm>
          <a:prstGeom prst="rect">
            <a:avLst/>
          </a:prstGeom>
        </p:spPr>
      </p:pic>
      <p:sp>
        <p:nvSpPr>
          <p:cNvPr id="117" name="Rechteck 2">
            <a:extLst>
              <a:ext uri="{FF2B5EF4-FFF2-40B4-BE49-F238E27FC236}">
                <a16:creationId xmlns:a16="http://schemas.microsoft.com/office/drawing/2014/main" id="{5582C02F-2487-4503-83DD-87E18F5D4AB7}"/>
              </a:ext>
            </a:extLst>
          </p:cNvPr>
          <p:cNvSpPr/>
          <p:nvPr/>
        </p:nvSpPr>
        <p:spPr>
          <a:xfrm>
            <a:off x="7580948" y="1541292"/>
            <a:ext cx="1995776" cy="731765"/>
          </a:xfrm>
          <a:prstGeom prst="homePlate">
            <a:avLst>
              <a:gd name="adj" fmla="val 25439"/>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spcAft>
                <a:spcPts val="800"/>
              </a:spcAft>
            </a:pPr>
            <a:r>
              <a:rPr lang="en-US" sz="16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20 min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9" name="Rechteck 2">
            <a:extLst>
              <a:ext uri="{FF2B5EF4-FFF2-40B4-BE49-F238E27FC236}">
                <a16:creationId xmlns:a16="http://schemas.microsoft.com/office/drawing/2014/main" id="{F5DA7E55-47F6-4208-90DE-65CAC7B7F14C}"/>
              </a:ext>
            </a:extLst>
          </p:cNvPr>
          <p:cNvSpPr/>
          <p:nvPr/>
        </p:nvSpPr>
        <p:spPr>
          <a:xfrm>
            <a:off x="7952013" y="3034398"/>
            <a:ext cx="1529650" cy="73176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800"/>
              </a:spcAft>
            </a:pPr>
            <a: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Open discussion</a:t>
            </a:r>
            <a:br>
              <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with panelists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6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4275350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Rectangle 9">
            <a:extLst>
              <a:ext uri="{FF2B5EF4-FFF2-40B4-BE49-F238E27FC236}">
                <a16:creationId xmlns:a16="http://schemas.microsoft.com/office/drawing/2014/main" id="{41E6C133-8033-439B-9B6E-057856A7BBCC}"/>
              </a:ext>
            </a:extLst>
          </p:cNvPr>
          <p:cNvSpPr/>
          <p:nvPr/>
        </p:nvSpPr>
        <p:spPr>
          <a:xfrm>
            <a:off x="204093" y="3356065"/>
            <a:ext cx="4502815" cy="637082"/>
          </a:xfrm>
          <a:prstGeom prst="homePlate">
            <a:avLst/>
          </a:prstGeom>
          <a:solidFill>
            <a:srgbClr val="374B54"/>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bg1"/>
                </a:solidFill>
              </a:rPr>
              <a:t>License for written report</a:t>
            </a:r>
          </a:p>
        </p:txBody>
      </p:sp>
      <p:cxnSp>
        <p:nvCxnSpPr>
          <p:cNvPr id="4" name="Straight Connector 3">
            <a:extLst>
              <a:ext uri="{FF2B5EF4-FFF2-40B4-BE49-F238E27FC236}">
                <a16:creationId xmlns:a16="http://schemas.microsoft.com/office/drawing/2014/main" id="{DCAF13D2-5F62-4A89-836B-E6D1CFF81178}"/>
              </a:ext>
            </a:extLst>
          </p:cNvPr>
          <p:cNvCxnSpPr>
            <a:stCxn id="41" idx="2"/>
            <a:endCxn id="34" idx="2"/>
          </p:cNvCxnSpPr>
          <p:nvPr/>
        </p:nvCxnSpPr>
        <p:spPr>
          <a:xfrm>
            <a:off x="5795059" y="2012343"/>
            <a:ext cx="0" cy="4455912"/>
          </a:xfrm>
          <a:prstGeom prst="line">
            <a:avLst/>
          </a:prstGeom>
          <a:ln w="38100">
            <a:solidFill>
              <a:srgbClr val="72BFE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9BB5BE-B36A-4DCD-9D64-38B64862F9CE}"/>
              </a:ext>
            </a:extLst>
          </p:cNvPr>
          <p:cNvCxnSpPr/>
          <p:nvPr/>
        </p:nvCxnSpPr>
        <p:spPr>
          <a:xfrm>
            <a:off x="8534032" y="2012343"/>
            <a:ext cx="0" cy="4455912"/>
          </a:xfrm>
          <a:prstGeom prst="line">
            <a:avLst/>
          </a:prstGeom>
          <a:ln w="38100">
            <a:solidFill>
              <a:srgbClr val="72BFEB"/>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97432ABC-954F-4D77-A056-1318A9C2F772}"/>
              </a:ext>
            </a:extLst>
          </p:cNvPr>
          <p:cNvSpPr txBox="1"/>
          <p:nvPr/>
        </p:nvSpPr>
        <p:spPr>
          <a:xfrm>
            <a:off x="204094" y="253067"/>
            <a:ext cx="8661609" cy="769441"/>
          </a:xfrm>
          <a:prstGeom prst="rect">
            <a:avLst/>
          </a:prstGeom>
          <a:noFill/>
        </p:spPr>
        <p:txBody>
          <a:bodyPr wrap="square" rtlCol="0">
            <a:spAutoFit/>
          </a:bodyPr>
          <a:lstStyle/>
          <a:p>
            <a:r>
              <a:rPr lang="en-GB" sz="4400" b="1" dirty="0">
                <a:solidFill>
                  <a:srgbClr val="0070B5"/>
                </a:solidFill>
              </a:rPr>
              <a:t>Prices &amp; Packages</a:t>
            </a:r>
          </a:p>
        </p:txBody>
      </p:sp>
      <p:cxnSp>
        <p:nvCxnSpPr>
          <p:cNvPr id="66" name="Straight Connector 65">
            <a:extLst>
              <a:ext uri="{FF2B5EF4-FFF2-40B4-BE49-F238E27FC236}">
                <a16:creationId xmlns:a16="http://schemas.microsoft.com/office/drawing/2014/main" id="{2E2A68A2-D6F9-43A0-81D4-6005B71A5F71}"/>
              </a:ext>
            </a:extLst>
          </p:cNvPr>
          <p:cNvCxnSpPr/>
          <p:nvPr/>
        </p:nvCxnSpPr>
        <p:spPr>
          <a:xfrm>
            <a:off x="60971" y="1025718"/>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BC2DF7B2-BF03-4792-8F79-41F82192855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sp>
        <p:nvSpPr>
          <p:cNvPr id="25" name="Rectangle 9">
            <a:extLst>
              <a:ext uri="{FF2B5EF4-FFF2-40B4-BE49-F238E27FC236}">
                <a16:creationId xmlns:a16="http://schemas.microsoft.com/office/drawing/2014/main" id="{5A721393-B0AA-4668-9DA0-60ED54ACB204}"/>
              </a:ext>
            </a:extLst>
          </p:cNvPr>
          <p:cNvSpPr/>
          <p:nvPr/>
        </p:nvSpPr>
        <p:spPr>
          <a:xfrm>
            <a:off x="4627186" y="3356065"/>
            <a:ext cx="2335746" cy="637082"/>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tx1"/>
                </a:solidFill>
              </a:rPr>
              <a:t>Personal, non-transferable license</a:t>
            </a:r>
          </a:p>
        </p:txBody>
      </p:sp>
      <p:sp>
        <p:nvSpPr>
          <p:cNvPr id="27" name="Rectangle 9">
            <a:extLst>
              <a:ext uri="{FF2B5EF4-FFF2-40B4-BE49-F238E27FC236}">
                <a16:creationId xmlns:a16="http://schemas.microsoft.com/office/drawing/2014/main" id="{43D45685-C4F3-433E-A85B-4636D725C7B3}"/>
              </a:ext>
            </a:extLst>
          </p:cNvPr>
          <p:cNvSpPr/>
          <p:nvPr/>
        </p:nvSpPr>
        <p:spPr>
          <a:xfrm>
            <a:off x="204093" y="4347978"/>
            <a:ext cx="4502816" cy="637082"/>
          </a:xfrm>
          <a:prstGeom prst="homePlate">
            <a:avLst/>
          </a:prstGeom>
          <a:solidFill>
            <a:srgbClr val="374B54"/>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bg1"/>
                </a:solidFill>
              </a:rPr>
              <a:t>Access to virtual events</a:t>
            </a:r>
          </a:p>
        </p:txBody>
      </p:sp>
      <p:sp>
        <p:nvSpPr>
          <p:cNvPr id="28" name="Rectangle 9">
            <a:extLst>
              <a:ext uri="{FF2B5EF4-FFF2-40B4-BE49-F238E27FC236}">
                <a16:creationId xmlns:a16="http://schemas.microsoft.com/office/drawing/2014/main" id="{B3BDCF9B-4EBA-498F-B1BB-07F1A9E34A6A}"/>
              </a:ext>
            </a:extLst>
          </p:cNvPr>
          <p:cNvSpPr/>
          <p:nvPr/>
        </p:nvSpPr>
        <p:spPr>
          <a:xfrm>
            <a:off x="7366159" y="3356065"/>
            <a:ext cx="2335746" cy="637082"/>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tx1"/>
                </a:solidFill>
              </a:rPr>
              <a:t>License valid for the entire company</a:t>
            </a:r>
          </a:p>
        </p:txBody>
      </p:sp>
      <p:sp>
        <p:nvSpPr>
          <p:cNvPr id="29" name="Rectangle 9">
            <a:extLst>
              <a:ext uri="{FF2B5EF4-FFF2-40B4-BE49-F238E27FC236}">
                <a16:creationId xmlns:a16="http://schemas.microsoft.com/office/drawing/2014/main" id="{37B1D614-F30D-44DF-A72C-1B50BC81F409}"/>
              </a:ext>
            </a:extLst>
          </p:cNvPr>
          <p:cNvSpPr/>
          <p:nvPr/>
        </p:nvSpPr>
        <p:spPr>
          <a:xfrm>
            <a:off x="4627186" y="4347034"/>
            <a:ext cx="2335746" cy="643902"/>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tx1"/>
                </a:solidFill>
              </a:rPr>
              <a:t>Single access</a:t>
            </a:r>
          </a:p>
        </p:txBody>
      </p:sp>
      <p:sp>
        <p:nvSpPr>
          <p:cNvPr id="30" name="Rectangle 9">
            <a:extLst>
              <a:ext uri="{FF2B5EF4-FFF2-40B4-BE49-F238E27FC236}">
                <a16:creationId xmlns:a16="http://schemas.microsoft.com/office/drawing/2014/main" id="{8D129A10-68E2-4B31-951F-11A6738EE67D}"/>
              </a:ext>
            </a:extLst>
          </p:cNvPr>
          <p:cNvSpPr/>
          <p:nvPr/>
        </p:nvSpPr>
        <p:spPr>
          <a:xfrm>
            <a:off x="204093" y="2365096"/>
            <a:ext cx="4502815" cy="637082"/>
          </a:xfrm>
          <a:prstGeom prst="homePlate">
            <a:avLst/>
          </a:prstGeom>
          <a:solidFill>
            <a:srgbClr val="374B54"/>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bg1"/>
                </a:solidFill>
              </a:rPr>
              <a:t>Price</a:t>
            </a:r>
          </a:p>
        </p:txBody>
      </p:sp>
      <p:sp>
        <p:nvSpPr>
          <p:cNvPr id="31" name="Rectangle 9">
            <a:extLst>
              <a:ext uri="{FF2B5EF4-FFF2-40B4-BE49-F238E27FC236}">
                <a16:creationId xmlns:a16="http://schemas.microsoft.com/office/drawing/2014/main" id="{95D59DCD-1D4E-4698-BC87-12A8F96B708C}"/>
              </a:ext>
            </a:extLst>
          </p:cNvPr>
          <p:cNvSpPr/>
          <p:nvPr/>
        </p:nvSpPr>
        <p:spPr>
          <a:xfrm>
            <a:off x="204093" y="5344824"/>
            <a:ext cx="4502816" cy="1123432"/>
          </a:xfrm>
          <a:prstGeom prst="homePlate">
            <a:avLst>
              <a:gd name="adj" fmla="val 27984"/>
            </a:avLst>
          </a:prstGeom>
          <a:solidFill>
            <a:srgbClr val="374B54"/>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bg1"/>
                </a:solidFill>
              </a:rPr>
              <a:t>Slides in modifiable </a:t>
            </a:r>
            <a:br>
              <a:rPr lang="en-US" sz="2400" b="1" dirty="0">
                <a:solidFill>
                  <a:schemeClr val="bg1"/>
                </a:solidFill>
              </a:rPr>
            </a:br>
            <a:r>
              <a:rPr lang="en-US" sz="2400" b="1" dirty="0">
                <a:solidFill>
                  <a:schemeClr val="bg1"/>
                </a:solidFill>
              </a:rPr>
              <a:t>ppt-format for use in company presentations / reports</a:t>
            </a:r>
          </a:p>
        </p:txBody>
      </p:sp>
      <p:sp>
        <p:nvSpPr>
          <p:cNvPr id="32" name="Rectangle 9">
            <a:extLst>
              <a:ext uri="{FF2B5EF4-FFF2-40B4-BE49-F238E27FC236}">
                <a16:creationId xmlns:a16="http://schemas.microsoft.com/office/drawing/2014/main" id="{A151FABC-66CD-4842-9AB2-783345FB4A0D}"/>
              </a:ext>
            </a:extLst>
          </p:cNvPr>
          <p:cNvSpPr/>
          <p:nvPr/>
        </p:nvSpPr>
        <p:spPr>
          <a:xfrm>
            <a:off x="7366161" y="4344766"/>
            <a:ext cx="2335746" cy="643902"/>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b="1" dirty="0">
                <a:solidFill>
                  <a:schemeClr val="tx1"/>
                </a:solidFill>
              </a:rPr>
              <a:t>Up to 25 people (e.g., employees, clients)</a:t>
            </a:r>
          </a:p>
        </p:txBody>
      </p:sp>
      <p:sp>
        <p:nvSpPr>
          <p:cNvPr id="33" name="Rectangle 9">
            <a:extLst>
              <a:ext uri="{FF2B5EF4-FFF2-40B4-BE49-F238E27FC236}">
                <a16:creationId xmlns:a16="http://schemas.microsoft.com/office/drawing/2014/main" id="{BD06E777-CD2A-47FA-9B8A-FFE22F9D61E8}"/>
              </a:ext>
            </a:extLst>
          </p:cNvPr>
          <p:cNvSpPr/>
          <p:nvPr/>
        </p:nvSpPr>
        <p:spPr>
          <a:xfrm>
            <a:off x="7366161" y="5344822"/>
            <a:ext cx="2335746" cy="1123433"/>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b="1" dirty="0">
              <a:solidFill>
                <a:srgbClr val="0070B5"/>
              </a:solidFill>
            </a:endParaRPr>
          </a:p>
        </p:txBody>
      </p:sp>
      <p:sp>
        <p:nvSpPr>
          <p:cNvPr id="34" name="Rectangle 9">
            <a:extLst>
              <a:ext uri="{FF2B5EF4-FFF2-40B4-BE49-F238E27FC236}">
                <a16:creationId xmlns:a16="http://schemas.microsoft.com/office/drawing/2014/main" id="{5B94C62C-6C67-4027-9E81-EC0E3FEFDB0D}"/>
              </a:ext>
            </a:extLst>
          </p:cNvPr>
          <p:cNvSpPr/>
          <p:nvPr/>
        </p:nvSpPr>
        <p:spPr>
          <a:xfrm>
            <a:off x="4627186" y="5344822"/>
            <a:ext cx="2335746" cy="1123433"/>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b="1" dirty="0">
              <a:solidFill>
                <a:srgbClr val="0070B5"/>
              </a:solidFill>
            </a:endParaRPr>
          </a:p>
        </p:txBody>
      </p:sp>
      <p:sp>
        <p:nvSpPr>
          <p:cNvPr id="36" name="Rectangle 9">
            <a:extLst>
              <a:ext uri="{FF2B5EF4-FFF2-40B4-BE49-F238E27FC236}">
                <a16:creationId xmlns:a16="http://schemas.microsoft.com/office/drawing/2014/main" id="{F8609CC5-8698-429D-B966-46C35F54DA00}"/>
              </a:ext>
            </a:extLst>
          </p:cNvPr>
          <p:cNvSpPr/>
          <p:nvPr/>
        </p:nvSpPr>
        <p:spPr>
          <a:xfrm>
            <a:off x="4627186" y="2365096"/>
            <a:ext cx="2335746" cy="637082"/>
          </a:xfrm>
          <a:prstGeom prst="rect">
            <a:avLst/>
          </a:prstGeom>
          <a:solidFill>
            <a:srgbClr val="C00000"/>
          </a:solidFill>
          <a:ln w="28575">
            <a:solidFill>
              <a:srgbClr val="C00000"/>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bg1"/>
                </a:solidFill>
              </a:rPr>
              <a:t>€ 1,575</a:t>
            </a:r>
          </a:p>
        </p:txBody>
      </p:sp>
      <p:sp>
        <p:nvSpPr>
          <p:cNvPr id="37" name="Rectangle 9">
            <a:extLst>
              <a:ext uri="{FF2B5EF4-FFF2-40B4-BE49-F238E27FC236}">
                <a16:creationId xmlns:a16="http://schemas.microsoft.com/office/drawing/2014/main" id="{522A8F60-986C-4238-BBBB-2644BB0434D4}"/>
              </a:ext>
            </a:extLst>
          </p:cNvPr>
          <p:cNvSpPr/>
          <p:nvPr/>
        </p:nvSpPr>
        <p:spPr>
          <a:xfrm>
            <a:off x="7357659" y="2365096"/>
            <a:ext cx="2335746" cy="637082"/>
          </a:xfrm>
          <a:prstGeom prst="rect">
            <a:avLst/>
          </a:prstGeom>
          <a:solidFill>
            <a:srgbClr val="C00000"/>
          </a:solidFill>
          <a:ln w="28575">
            <a:solidFill>
              <a:srgbClr val="C00000"/>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bg1"/>
                </a:solidFill>
              </a:rPr>
              <a:t>€ 5,750</a:t>
            </a:r>
          </a:p>
        </p:txBody>
      </p:sp>
      <p:sp>
        <p:nvSpPr>
          <p:cNvPr id="41" name="Rectangle 9">
            <a:extLst>
              <a:ext uri="{FF2B5EF4-FFF2-40B4-BE49-F238E27FC236}">
                <a16:creationId xmlns:a16="http://schemas.microsoft.com/office/drawing/2014/main" id="{8AF079BC-5983-46AC-B7BB-2FBCD6EC068B}"/>
              </a:ext>
            </a:extLst>
          </p:cNvPr>
          <p:cNvSpPr/>
          <p:nvPr/>
        </p:nvSpPr>
        <p:spPr>
          <a:xfrm>
            <a:off x="4627186" y="1375261"/>
            <a:ext cx="2335746" cy="637082"/>
          </a:xfrm>
          <a:prstGeom prst="rect">
            <a:avLst/>
          </a:prstGeom>
          <a:solidFill>
            <a:srgbClr val="72BFEB"/>
          </a:solidFill>
          <a:ln w="28575">
            <a:solidFill>
              <a:srgbClr val="72BFEB"/>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tx1"/>
                </a:solidFill>
              </a:rPr>
              <a:t>Single user</a:t>
            </a:r>
          </a:p>
        </p:txBody>
      </p:sp>
      <p:sp>
        <p:nvSpPr>
          <p:cNvPr id="42" name="Rectangle 9">
            <a:extLst>
              <a:ext uri="{FF2B5EF4-FFF2-40B4-BE49-F238E27FC236}">
                <a16:creationId xmlns:a16="http://schemas.microsoft.com/office/drawing/2014/main" id="{C3AE989F-3B39-47A3-842C-7AF021820C8A}"/>
              </a:ext>
            </a:extLst>
          </p:cNvPr>
          <p:cNvSpPr/>
          <p:nvPr/>
        </p:nvSpPr>
        <p:spPr>
          <a:xfrm>
            <a:off x="7357659" y="1375261"/>
            <a:ext cx="2335746" cy="637082"/>
          </a:xfrm>
          <a:prstGeom prst="rect">
            <a:avLst/>
          </a:prstGeom>
          <a:solidFill>
            <a:srgbClr val="72BFEB"/>
          </a:solidFill>
          <a:ln w="28575">
            <a:solidFill>
              <a:srgbClr val="72BFEB"/>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400" b="1" dirty="0">
                <a:solidFill>
                  <a:schemeClr val="tx1"/>
                </a:solidFill>
              </a:rPr>
              <a:t>Company</a:t>
            </a:r>
          </a:p>
        </p:txBody>
      </p:sp>
      <p:pic>
        <p:nvPicPr>
          <p:cNvPr id="44" name="Picture 2" descr="Red x mark icon - Free red x mark icons">
            <a:extLst>
              <a:ext uri="{FF2B5EF4-FFF2-40B4-BE49-F238E27FC236}">
                <a16:creationId xmlns:a16="http://schemas.microsoft.com/office/drawing/2014/main" id="{585B7839-8195-4DE4-804D-B9E37A60A62D}"/>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3336" y="5604815"/>
            <a:ext cx="603445" cy="60344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Icon&#10;&#10;Description automatically generated">
            <a:extLst>
              <a:ext uri="{FF2B5EF4-FFF2-40B4-BE49-F238E27FC236}">
                <a16:creationId xmlns:a16="http://schemas.microsoft.com/office/drawing/2014/main" id="{FABD2A34-1C6D-4364-8ECB-B6F811CA93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30421" y="5516448"/>
            <a:ext cx="729482" cy="729482"/>
          </a:xfrm>
          <a:prstGeom prst="rect">
            <a:avLst/>
          </a:prstGeom>
        </p:spPr>
      </p:pic>
    </p:spTree>
    <p:extLst>
      <p:ext uri="{BB962C8B-B14F-4D97-AF65-F5344CB8AC3E}">
        <p14:creationId xmlns:p14="http://schemas.microsoft.com/office/powerpoint/2010/main" val="271076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2143758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04094" y="253067"/>
            <a:ext cx="8661609" cy="769441"/>
          </a:xfrm>
          <a:prstGeom prst="rect">
            <a:avLst/>
          </a:prstGeom>
          <a:noFill/>
        </p:spPr>
        <p:txBody>
          <a:bodyPr wrap="square" rtlCol="0">
            <a:spAutoFit/>
          </a:bodyPr>
          <a:lstStyle/>
          <a:p>
            <a:r>
              <a:rPr lang="en-GB" sz="4400" b="1" dirty="0">
                <a:solidFill>
                  <a:srgbClr val="0070B5"/>
                </a:solidFill>
              </a:rPr>
              <a:t>Order the all-new GIPR now!</a:t>
            </a:r>
          </a:p>
        </p:txBody>
      </p:sp>
      <p:cxnSp>
        <p:nvCxnSpPr>
          <p:cNvPr id="66" name="Straight Connector 65">
            <a:extLst>
              <a:ext uri="{FF2B5EF4-FFF2-40B4-BE49-F238E27FC236}">
                <a16:creationId xmlns:a16="http://schemas.microsoft.com/office/drawing/2014/main" id="{2E2A68A2-D6F9-43A0-81D4-6005B71A5F71}"/>
              </a:ext>
            </a:extLst>
          </p:cNvPr>
          <p:cNvCxnSpPr/>
          <p:nvPr/>
        </p:nvCxnSpPr>
        <p:spPr>
          <a:xfrm>
            <a:off x="60971" y="1025718"/>
            <a:ext cx="4065755"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BC2DF7B2-BF03-4792-8F79-41F82192855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sp>
        <p:nvSpPr>
          <p:cNvPr id="46" name="Rectangle 9">
            <a:extLst>
              <a:ext uri="{FF2B5EF4-FFF2-40B4-BE49-F238E27FC236}">
                <a16:creationId xmlns:a16="http://schemas.microsoft.com/office/drawing/2014/main" id="{A50578AE-0E2D-49F1-B285-A6632B84C49D}"/>
              </a:ext>
            </a:extLst>
          </p:cNvPr>
          <p:cNvSpPr/>
          <p:nvPr/>
        </p:nvSpPr>
        <p:spPr>
          <a:xfrm>
            <a:off x="4357991" y="1343608"/>
            <a:ext cx="5096110" cy="1171421"/>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spcAft>
                <a:spcPts val="600"/>
              </a:spcAft>
            </a:pPr>
            <a:r>
              <a:rPr lang="en-US" sz="2400" b="1" dirty="0">
                <a:solidFill>
                  <a:schemeClr val="tx1"/>
                </a:solidFill>
              </a:rPr>
              <a:t>Please visit</a:t>
            </a:r>
            <a:br>
              <a:rPr lang="en-US" sz="2400" b="1" dirty="0">
                <a:solidFill>
                  <a:schemeClr val="tx1"/>
                </a:solidFill>
              </a:rPr>
            </a:br>
            <a:r>
              <a:rPr lang="en-GB" sz="2400" dirty="0">
                <a:solidFill>
                  <a:srgbClr val="0070B5"/>
                </a:solidFill>
                <a:hlinkClick r:id="rId8">
                  <a:extLst>
                    <a:ext uri="{A12FA001-AC4F-418D-AE19-62706E023703}">
                      <ahyp:hlinkClr xmlns:ahyp="http://schemas.microsoft.com/office/drawing/2018/hyperlinkcolor" val="tx"/>
                    </a:ext>
                  </a:extLst>
                </a:hlinkClick>
              </a:rPr>
              <a:t>www.exhibitionworld.co.uk</a:t>
            </a:r>
            <a:endParaRPr lang="en-US" sz="2400" b="1" dirty="0">
              <a:solidFill>
                <a:srgbClr val="0070B5"/>
              </a:solidFill>
            </a:endParaRPr>
          </a:p>
        </p:txBody>
      </p:sp>
      <p:sp>
        <p:nvSpPr>
          <p:cNvPr id="38" name="Pfeil: Fünfeck 33">
            <a:extLst>
              <a:ext uri="{FF2B5EF4-FFF2-40B4-BE49-F238E27FC236}">
                <a16:creationId xmlns:a16="http://schemas.microsoft.com/office/drawing/2014/main" id="{AB4BD970-3C52-4556-AA58-BA05EA927468}"/>
              </a:ext>
            </a:extLst>
          </p:cNvPr>
          <p:cNvSpPr/>
          <p:nvPr/>
        </p:nvSpPr>
        <p:spPr>
          <a:xfrm>
            <a:off x="826089" y="1324946"/>
            <a:ext cx="4126911" cy="1203557"/>
          </a:xfrm>
          <a:prstGeom prst="homePlate">
            <a:avLst/>
          </a:prstGeom>
          <a:solidFill>
            <a:srgbClr val="374B54"/>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453" algn="ctr" eaLnBrk="0" hangingPunct="0">
              <a:lnSpc>
                <a:spcPct val="90000"/>
              </a:lnSpc>
            </a:pPr>
            <a:r>
              <a:rPr lang="en-US" sz="2400" b="1" dirty="0">
                <a:solidFill>
                  <a:srgbClr val="FFFFFF"/>
                </a:solidFill>
                <a:latin typeface="Calibri" panose="020F0502020204030204" pitchFamily="34" charset="0"/>
                <a:cs typeface="Arial" panose="020B0604020202020204" pitchFamily="34" charset="0"/>
              </a:rPr>
              <a:t>How to order?</a:t>
            </a:r>
            <a:endParaRPr lang="en-US" sz="2400" b="1" baseline="30000" dirty="0">
              <a:solidFill>
                <a:srgbClr val="FFFFFF"/>
              </a:solidFill>
              <a:latin typeface="Calibri" panose="020F0502020204030204" pitchFamily="34" charset="0"/>
              <a:cs typeface="Arial" panose="020B0604020202020204" pitchFamily="34" charset="0"/>
            </a:endParaRPr>
          </a:p>
        </p:txBody>
      </p:sp>
      <p:sp>
        <p:nvSpPr>
          <p:cNvPr id="39" name="Rectangle 9">
            <a:extLst>
              <a:ext uri="{FF2B5EF4-FFF2-40B4-BE49-F238E27FC236}">
                <a16:creationId xmlns:a16="http://schemas.microsoft.com/office/drawing/2014/main" id="{2DF6E99E-1C29-4A90-8D19-E0DD4B536A8E}"/>
              </a:ext>
            </a:extLst>
          </p:cNvPr>
          <p:cNvSpPr/>
          <p:nvPr/>
        </p:nvSpPr>
        <p:spPr>
          <a:xfrm>
            <a:off x="204093" y="1328158"/>
            <a:ext cx="1200344" cy="1200344"/>
          </a:xfrm>
          <a:prstGeom prst="ellipse">
            <a:avLst/>
          </a:prstGeom>
          <a:solidFill>
            <a:srgbClr val="374B5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buSzPct val="100000"/>
            </a:pPr>
            <a:endParaRPr lang="en-US" sz="2800" b="1" dirty="0">
              <a:solidFill>
                <a:schemeClr val="bg1"/>
              </a:solidFill>
              <a:latin typeface="Calibri" panose="020F0502020204030204" pitchFamily="34" charset="0"/>
            </a:endParaRPr>
          </a:p>
        </p:txBody>
      </p:sp>
      <p:pic>
        <p:nvPicPr>
          <p:cNvPr id="6" name="Picture 5" descr="Shape&#10;&#10;Description automatically generated with low confidence">
            <a:extLst>
              <a:ext uri="{FF2B5EF4-FFF2-40B4-BE49-F238E27FC236}">
                <a16:creationId xmlns:a16="http://schemas.microsoft.com/office/drawing/2014/main" id="{C022B388-A5B0-43F0-AEB6-CC8D2E86E000}"/>
              </a:ext>
            </a:extLst>
          </p:cNvPr>
          <p:cNvPicPr>
            <a:picLocks noChangeAspect="1"/>
          </p:cNvPicPr>
          <p:nvPr/>
        </p:nvPicPr>
        <p:blipFill>
          <a:blip r:embed="rId9">
            <a:lum bright="70000" contrast="-70000"/>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tretch>
            <a:fillRect/>
          </a:stretch>
        </p:blipFill>
        <p:spPr>
          <a:xfrm>
            <a:off x="300577" y="1424642"/>
            <a:ext cx="1007375" cy="1007375"/>
          </a:xfrm>
          <a:prstGeom prst="rect">
            <a:avLst/>
          </a:prstGeom>
        </p:spPr>
      </p:pic>
      <p:sp>
        <p:nvSpPr>
          <p:cNvPr id="49" name="Rectangle 9">
            <a:extLst>
              <a:ext uri="{FF2B5EF4-FFF2-40B4-BE49-F238E27FC236}">
                <a16:creationId xmlns:a16="http://schemas.microsoft.com/office/drawing/2014/main" id="{EB84566C-DCE2-4923-80B9-2C22A7D07419}"/>
              </a:ext>
            </a:extLst>
          </p:cNvPr>
          <p:cNvSpPr/>
          <p:nvPr/>
        </p:nvSpPr>
        <p:spPr>
          <a:xfrm>
            <a:off x="4357991" y="2765593"/>
            <a:ext cx="5096110" cy="1170737"/>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spcAft>
                <a:spcPts val="600"/>
              </a:spcAft>
            </a:pPr>
            <a:r>
              <a:rPr lang="de-DE" sz="2400" b="1" dirty="0">
                <a:solidFill>
                  <a:schemeClr val="tx1"/>
                </a:solidFill>
              </a:rPr>
              <a:t>EW subscribers can</a:t>
            </a:r>
            <a:br>
              <a:rPr lang="de-DE" sz="2400" b="1" dirty="0">
                <a:solidFill>
                  <a:schemeClr val="tx1"/>
                </a:solidFill>
              </a:rPr>
            </a:br>
            <a:r>
              <a:rPr lang="de-DE" sz="2400" b="1" dirty="0">
                <a:solidFill>
                  <a:schemeClr val="tx1"/>
                </a:solidFill>
              </a:rPr>
              <a:t>use the code </a:t>
            </a:r>
            <a:r>
              <a:rPr lang="de-DE" sz="2400" b="1" dirty="0">
                <a:solidFill>
                  <a:srgbClr val="0070B5"/>
                </a:solidFill>
              </a:rPr>
              <a:t>EWGIPR10</a:t>
            </a:r>
            <a:endParaRPr lang="en-US" sz="2400" b="1" dirty="0">
              <a:solidFill>
                <a:srgbClr val="0070B5"/>
              </a:solidFill>
            </a:endParaRPr>
          </a:p>
        </p:txBody>
      </p:sp>
      <p:sp>
        <p:nvSpPr>
          <p:cNvPr id="51" name="Pfeil: Fünfeck 33">
            <a:extLst>
              <a:ext uri="{FF2B5EF4-FFF2-40B4-BE49-F238E27FC236}">
                <a16:creationId xmlns:a16="http://schemas.microsoft.com/office/drawing/2014/main" id="{72CA6F7E-647F-4D91-9452-FB795F6D1989}"/>
              </a:ext>
            </a:extLst>
          </p:cNvPr>
          <p:cNvSpPr/>
          <p:nvPr/>
        </p:nvSpPr>
        <p:spPr>
          <a:xfrm>
            <a:off x="826089" y="2746932"/>
            <a:ext cx="4126911" cy="1202873"/>
          </a:xfrm>
          <a:prstGeom prst="homePlate">
            <a:avLst/>
          </a:prstGeom>
          <a:solidFill>
            <a:srgbClr val="374B54"/>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algn="ctr" eaLnBrk="0" hangingPunct="0">
              <a:lnSpc>
                <a:spcPct val="90000"/>
              </a:lnSpc>
            </a:pPr>
            <a:r>
              <a:rPr lang="en-US" sz="2400" b="1" dirty="0">
                <a:solidFill>
                  <a:srgbClr val="FFFFFF"/>
                </a:solidFill>
                <a:latin typeface="Calibri" panose="020F0502020204030204" pitchFamily="34" charset="0"/>
                <a:cs typeface="Arial" panose="020B0604020202020204" pitchFamily="34" charset="0"/>
              </a:rPr>
              <a:t>Get your 10% discount</a:t>
            </a:r>
            <a:endParaRPr lang="en-US" sz="2400" b="1" baseline="30000" dirty="0">
              <a:solidFill>
                <a:srgbClr val="FFFFFF"/>
              </a:solidFill>
              <a:latin typeface="Calibri" panose="020F0502020204030204" pitchFamily="34" charset="0"/>
              <a:cs typeface="Arial" panose="020B0604020202020204" pitchFamily="34" charset="0"/>
            </a:endParaRPr>
          </a:p>
        </p:txBody>
      </p:sp>
      <p:sp>
        <p:nvSpPr>
          <p:cNvPr id="52" name="Rectangle 9">
            <a:extLst>
              <a:ext uri="{FF2B5EF4-FFF2-40B4-BE49-F238E27FC236}">
                <a16:creationId xmlns:a16="http://schemas.microsoft.com/office/drawing/2014/main" id="{69A3A1ED-9028-4B0A-BA3F-CEAB1D0BAB47}"/>
              </a:ext>
            </a:extLst>
          </p:cNvPr>
          <p:cNvSpPr/>
          <p:nvPr/>
        </p:nvSpPr>
        <p:spPr>
          <a:xfrm>
            <a:off x="204093" y="2749459"/>
            <a:ext cx="1200344" cy="1200344"/>
          </a:xfrm>
          <a:prstGeom prst="ellipse">
            <a:avLst/>
          </a:prstGeom>
          <a:solidFill>
            <a:srgbClr val="374B5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buSzPct val="100000"/>
            </a:pPr>
            <a:endParaRPr lang="en-US" sz="2800" b="1" dirty="0">
              <a:solidFill>
                <a:schemeClr val="bg1"/>
              </a:solidFill>
              <a:latin typeface="Calibri" panose="020F0502020204030204" pitchFamily="34" charset="0"/>
            </a:endParaRPr>
          </a:p>
        </p:txBody>
      </p:sp>
      <p:pic>
        <p:nvPicPr>
          <p:cNvPr id="10" name="Picture 9" descr="Shape&#10;&#10;Description automatically generated with low confidence">
            <a:extLst>
              <a:ext uri="{FF2B5EF4-FFF2-40B4-BE49-F238E27FC236}">
                <a16:creationId xmlns:a16="http://schemas.microsoft.com/office/drawing/2014/main" id="{01FE5841-C633-4AC9-9B31-439EAEBF90E5}"/>
              </a:ext>
            </a:extLst>
          </p:cNvPr>
          <p:cNvPicPr>
            <a:picLocks noChangeAspect="1"/>
          </p:cNvPicPr>
          <p:nvPr/>
        </p:nvPicPr>
        <p:blipFill>
          <a:blip r:embed="rId11">
            <a:lum bright="70000" contrast="-70000"/>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tretch>
            <a:fillRect/>
          </a:stretch>
        </p:blipFill>
        <p:spPr>
          <a:xfrm>
            <a:off x="300577" y="2869105"/>
            <a:ext cx="961050" cy="961050"/>
          </a:xfrm>
          <a:prstGeom prst="rect">
            <a:avLst/>
          </a:prstGeom>
        </p:spPr>
      </p:pic>
      <p:sp>
        <p:nvSpPr>
          <p:cNvPr id="54" name="Rectangle 9">
            <a:extLst>
              <a:ext uri="{FF2B5EF4-FFF2-40B4-BE49-F238E27FC236}">
                <a16:creationId xmlns:a16="http://schemas.microsoft.com/office/drawing/2014/main" id="{AA098CA4-4E12-4F93-853C-E03B084F4D0E}"/>
              </a:ext>
            </a:extLst>
          </p:cNvPr>
          <p:cNvSpPr/>
          <p:nvPr/>
        </p:nvSpPr>
        <p:spPr>
          <a:xfrm>
            <a:off x="4357991" y="4191311"/>
            <a:ext cx="5096110" cy="1525678"/>
          </a:xfrm>
          <a:prstGeom prst="rect">
            <a:avLst/>
          </a:prstGeom>
          <a:solidFill>
            <a:schemeClr val="bg1"/>
          </a:solidFill>
          <a:ln w="28575">
            <a:solidFill>
              <a:srgbClr val="374B54"/>
            </a:solid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spcAft>
                <a:spcPts val="600"/>
              </a:spcAft>
            </a:pPr>
            <a:r>
              <a:rPr lang="de-DE" sz="2400" b="1" dirty="0">
                <a:solidFill>
                  <a:schemeClr val="tx1"/>
                </a:solidFill>
              </a:rPr>
              <a:t>Please contact Simon Farnfield,</a:t>
            </a:r>
            <a:br>
              <a:rPr lang="de-DE" sz="2400" b="1" dirty="0">
                <a:solidFill>
                  <a:schemeClr val="tx1"/>
                </a:solidFill>
              </a:rPr>
            </a:br>
            <a:r>
              <a:rPr lang="de-DE" sz="2400" b="1" dirty="0">
                <a:solidFill>
                  <a:schemeClr val="tx1"/>
                </a:solidFill>
              </a:rPr>
              <a:t>Director, Mash Media</a:t>
            </a:r>
            <a:br>
              <a:rPr lang="de-DE" sz="2400" b="1" dirty="0">
                <a:solidFill>
                  <a:schemeClr val="tx1"/>
                </a:solidFill>
              </a:rPr>
            </a:br>
            <a:r>
              <a:rPr lang="en-US" sz="2400" b="1" dirty="0">
                <a:solidFill>
                  <a:srgbClr val="0070B5"/>
                </a:solidFill>
                <a:hlinkClick r:id="rId13">
                  <a:extLst>
                    <a:ext uri="{A12FA001-AC4F-418D-AE19-62706E023703}">
                      <ahyp:hlinkClr xmlns:ahyp="http://schemas.microsoft.com/office/drawing/2018/hyperlinkcolor" val="tx"/>
                    </a:ext>
                  </a:extLst>
                </a:hlinkClick>
              </a:rPr>
              <a:t>sfarnfield@mashmedia.net</a:t>
            </a:r>
            <a:r>
              <a:rPr lang="en-US" sz="2400" b="1" dirty="0">
                <a:solidFill>
                  <a:srgbClr val="0070B5"/>
                </a:solidFill>
              </a:rPr>
              <a:t> </a:t>
            </a:r>
            <a:r>
              <a:rPr lang="en-US" sz="2400" b="1" dirty="0">
                <a:solidFill>
                  <a:schemeClr val="tx1"/>
                </a:solidFill>
              </a:rPr>
              <a:t>or +44 (0)7866 719 764</a:t>
            </a:r>
            <a:endParaRPr lang="en-US" sz="2400" b="1" dirty="0">
              <a:solidFill>
                <a:srgbClr val="0070B5"/>
              </a:solidFill>
            </a:endParaRPr>
          </a:p>
        </p:txBody>
      </p:sp>
      <p:sp>
        <p:nvSpPr>
          <p:cNvPr id="56" name="Pfeil: Fünfeck 33">
            <a:extLst>
              <a:ext uri="{FF2B5EF4-FFF2-40B4-BE49-F238E27FC236}">
                <a16:creationId xmlns:a16="http://schemas.microsoft.com/office/drawing/2014/main" id="{3981EFEC-81AF-48AD-9C7F-F8F0477F8B25}"/>
              </a:ext>
            </a:extLst>
          </p:cNvPr>
          <p:cNvSpPr/>
          <p:nvPr/>
        </p:nvSpPr>
        <p:spPr>
          <a:xfrm>
            <a:off x="851170" y="4172651"/>
            <a:ext cx="4030931" cy="1568192"/>
          </a:xfrm>
          <a:prstGeom prst="homePlate">
            <a:avLst>
              <a:gd name="adj" fmla="val 32928"/>
            </a:avLst>
          </a:prstGeom>
          <a:solidFill>
            <a:srgbClr val="374B54"/>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453" algn="ctr" eaLnBrk="0" hangingPunct="0">
              <a:lnSpc>
                <a:spcPct val="90000"/>
              </a:lnSpc>
            </a:pPr>
            <a:r>
              <a:rPr lang="en-US" sz="2400" b="1" dirty="0">
                <a:solidFill>
                  <a:srgbClr val="FFFFFF"/>
                </a:solidFill>
                <a:latin typeface="Calibri" panose="020F0502020204030204" pitchFamily="34" charset="0"/>
                <a:cs typeface="Arial" panose="020B0604020202020204" pitchFamily="34" charset="0"/>
              </a:rPr>
              <a:t>Any questions?</a:t>
            </a:r>
            <a:endParaRPr lang="en-US" sz="2400" b="1" baseline="30000" dirty="0">
              <a:solidFill>
                <a:srgbClr val="FFFFFF"/>
              </a:solidFill>
              <a:latin typeface="Calibri" panose="020F0502020204030204" pitchFamily="34" charset="0"/>
              <a:cs typeface="Arial" panose="020B0604020202020204" pitchFamily="34" charset="0"/>
            </a:endParaRPr>
          </a:p>
        </p:txBody>
      </p:sp>
      <p:sp>
        <p:nvSpPr>
          <p:cNvPr id="57" name="Rectangle 9">
            <a:extLst>
              <a:ext uri="{FF2B5EF4-FFF2-40B4-BE49-F238E27FC236}">
                <a16:creationId xmlns:a16="http://schemas.microsoft.com/office/drawing/2014/main" id="{B272B5F0-A432-411D-AF0D-97034BF38564}"/>
              </a:ext>
            </a:extLst>
          </p:cNvPr>
          <p:cNvSpPr/>
          <p:nvPr/>
        </p:nvSpPr>
        <p:spPr>
          <a:xfrm>
            <a:off x="204093" y="4174210"/>
            <a:ext cx="1248746" cy="1566631"/>
          </a:xfrm>
          <a:prstGeom prst="ellipse">
            <a:avLst/>
          </a:prstGeom>
          <a:solidFill>
            <a:srgbClr val="374B5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lgn="ctr">
              <a:buSzPct val="100000"/>
            </a:pPr>
            <a:endParaRPr lang="en-US" sz="2800" b="1" dirty="0">
              <a:solidFill>
                <a:schemeClr val="bg1"/>
              </a:solidFill>
              <a:latin typeface="Calibri" panose="020F0502020204030204" pitchFamily="34" charset="0"/>
            </a:endParaRPr>
          </a:p>
        </p:txBody>
      </p:sp>
      <p:pic>
        <p:nvPicPr>
          <p:cNvPr id="64" name="Picture 63" descr="Shape&#10;&#10;Description automatically generated with medium confidence">
            <a:extLst>
              <a:ext uri="{FF2B5EF4-FFF2-40B4-BE49-F238E27FC236}">
                <a16:creationId xmlns:a16="http://schemas.microsoft.com/office/drawing/2014/main" id="{C97E52F3-A985-43D4-ADE2-441A16DA9E1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849600" y="6069909"/>
            <a:ext cx="834107" cy="497894"/>
          </a:xfrm>
          <a:prstGeom prst="rect">
            <a:avLst/>
          </a:prstGeom>
        </p:spPr>
      </p:pic>
      <p:pic>
        <p:nvPicPr>
          <p:cNvPr id="67" name="Picture 66" descr="Text&#10;&#10;Description automatically generated with low confidence">
            <a:extLst>
              <a:ext uri="{FF2B5EF4-FFF2-40B4-BE49-F238E27FC236}">
                <a16:creationId xmlns:a16="http://schemas.microsoft.com/office/drawing/2014/main" id="{250029A1-7005-493E-9ABA-DE9FF8CD224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96393" y="6069909"/>
            <a:ext cx="1287239" cy="497894"/>
          </a:xfrm>
          <a:prstGeom prst="rect">
            <a:avLst/>
          </a:prstGeom>
        </p:spPr>
      </p:pic>
      <p:pic>
        <p:nvPicPr>
          <p:cNvPr id="69" name="Picture 68" descr="Text, logo&#10;&#10;Description automatically generated">
            <a:extLst>
              <a:ext uri="{FF2B5EF4-FFF2-40B4-BE49-F238E27FC236}">
                <a16:creationId xmlns:a16="http://schemas.microsoft.com/office/drawing/2014/main" id="{B8A47715-4DAE-4A0B-ACBB-57D72E83D1C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12216" y="5917625"/>
            <a:ext cx="1287239" cy="659510"/>
          </a:xfrm>
          <a:prstGeom prst="rect">
            <a:avLst/>
          </a:prstGeom>
        </p:spPr>
      </p:pic>
      <p:sp>
        <p:nvSpPr>
          <p:cNvPr id="74" name="TextBox 73">
            <a:extLst>
              <a:ext uri="{FF2B5EF4-FFF2-40B4-BE49-F238E27FC236}">
                <a16:creationId xmlns:a16="http://schemas.microsoft.com/office/drawing/2014/main" id="{A30DF969-033A-4E2B-8E48-8C54235229B6}"/>
              </a:ext>
            </a:extLst>
          </p:cNvPr>
          <p:cNvSpPr txBox="1"/>
          <p:nvPr/>
        </p:nvSpPr>
        <p:spPr>
          <a:xfrm>
            <a:off x="385966" y="6207803"/>
            <a:ext cx="1441870" cy="369332"/>
          </a:xfrm>
          <a:prstGeom prst="rect">
            <a:avLst/>
          </a:prstGeom>
          <a:noFill/>
        </p:spPr>
        <p:txBody>
          <a:bodyPr wrap="none" rtlCol="0">
            <a:spAutoFit/>
          </a:bodyPr>
          <a:lstStyle/>
          <a:p>
            <a:r>
              <a:rPr lang="en-GB" b="0" i="0" u="none" strike="noStrike" dirty="0">
                <a:solidFill>
                  <a:srgbClr val="393839"/>
                </a:solidFill>
                <a:effectLst/>
              </a:rPr>
              <a:t>Published by:</a:t>
            </a:r>
            <a:endParaRPr lang="en-GB" dirty="0"/>
          </a:p>
        </p:txBody>
      </p:sp>
      <p:sp>
        <p:nvSpPr>
          <p:cNvPr id="76" name="TextBox 75">
            <a:extLst>
              <a:ext uri="{FF2B5EF4-FFF2-40B4-BE49-F238E27FC236}">
                <a16:creationId xmlns:a16="http://schemas.microsoft.com/office/drawing/2014/main" id="{E8E0A7DC-A091-440D-9CB9-A93A869BDF1B}"/>
              </a:ext>
            </a:extLst>
          </p:cNvPr>
          <p:cNvSpPr txBox="1"/>
          <p:nvPr/>
        </p:nvSpPr>
        <p:spPr>
          <a:xfrm>
            <a:off x="5112475" y="6189139"/>
            <a:ext cx="2219057" cy="369332"/>
          </a:xfrm>
          <a:prstGeom prst="rect">
            <a:avLst/>
          </a:prstGeom>
          <a:noFill/>
        </p:spPr>
        <p:txBody>
          <a:bodyPr wrap="square">
            <a:spAutoFit/>
          </a:bodyPr>
          <a:lstStyle/>
          <a:p>
            <a:r>
              <a:rPr lang="en-GB" dirty="0">
                <a:solidFill>
                  <a:srgbClr val="393839"/>
                </a:solidFill>
              </a:rPr>
              <a:t>In partnership with</a:t>
            </a:r>
            <a:r>
              <a:rPr lang="en-GB" b="0" i="0" u="none" strike="noStrike" dirty="0">
                <a:solidFill>
                  <a:srgbClr val="393839"/>
                </a:solidFill>
                <a:effectLst/>
              </a:rPr>
              <a:t>:</a:t>
            </a:r>
            <a:endParaRPr lang="en-GB" dirty="0"/>
          </a:p>
        </p:txBody>
      </p:sp>
      <p:pic>
        <p:nvPicPr>
          <p:cNvPr id="17" name="Picture 16" descr="Shape&#10;&#10;Description automatically generated with low confidence">
            <a:extLst>
              <a:ext uri="{FF2B5EF4-FFF2-40B4-BE49-F238E27FC236}">
                <a16:creationId xmlns:a16="http://schemas.microsoft.com/office/drawing/2014/main" id="{AC1EEDDC-4365-4BAC-9BBD-924CE5BEC282}"/>
              </a:ext>
            </a:extLst>
          </p:cNvPr>
          <p:cNvPicPr>
            <a:picLocks noChangeAspect="1"/>
          </p:cNvPicPr>
          <p:nvPr/>
        </p:nvPicPr>
        <p:blipFill>
          <a:blip r:embed="rId17">
            <a:lum bright="70000" contrast="-70000"/>
            <a:extLst>
              <a:ext uri="{BEBA8EAE-BF5A-486C-A8C5-ECC9F3942E4B}">
                <a14:imgProps xmlns:a14="http://schemas.microsoft.com/office/drawing/2010/main">
                  <a14:imgLayer r:embed="rId18">
                    <a14:imgEffect>
                      <a14:artisticPhotocopy/>
                    </a14:imgEffect>
                  </a14:imgLayer>
                </a14:imgProps>
              </a:ext>
              <a:ext uri="{28A0092B-C50C-407E-A947-70E740481C1C}">
                <a14:useLocalDpi xmlns:a14="http://schemas.microsoft.com/office/drawing/2010/main" val="0"/>
              </a:ext>
            </a:extLst>
          </a:blip>
          <a:stretch>
            <a:fillRect/>
          </a:stretch>
        </p:blipFill>
        <p:spPr>
          <a:xfrm>
            <a:off x="149062" y="4329499"/>
            <a:ext cx="1264079" cy="1264079"/>
          </a:xfrm>
          <a:prstGeom prst="rect">
            <a:avLst/>
          </a:prstGeom>
        </p:spPr>
      </p:pic>
    </p:spTree>
    <p:extLst>
      <p:ext uri="{BB962C8B-B14F-4D97-AF65-F5344CB8AC3E}">
        <p14:creationId xmlns:p14="http://schemas.microsoft.com/office/powerpoint/2010/main" val="74915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1867230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31" imgH="431" progId="TCLayout.ActiveDocument.1">
                  <p:embed/>
                </p:oleObj>
              </mc:Choice>
              <mc:Fallback>
                <p:oleObj name="think-cell Slide" r:id="rId3"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4269C2E-42C5-433F-9B90-F7290772A3AF}"/>
              </a:ext>
            </a:extLst>
          </p:cNvPr>
          <p:cNvSpPr>
            <a:spLocks noGrp="1"/>
          </p:cNvSpPr>
          <p:nvPr>
            <p:ph type="ctrTitle"/>
          </p:nvPr>
        </p:nvSpPr>
        <p:spPr>
          <a:xfrm>
            <a:off x="441039" y="172103"/>
            <a:ext cx="9144000" cy="3338287"/>
          </a:xfrm>
          <a:noFill/>
          <a:ln>
            <a:noFill/>
          </a:ln>
        </p:spPr>
        <p:txBody>
          <a:bodyPr vert="horz">
            <a:normAutofit fontScale="90000"/>
          </a:bodyPr>
          <a:lstStyle/>
          <a:p>
            <a:pPr algn="l"/>
            <a:r>
              <a:rPr lang="en-GB" dirty="0">
                <a:solidFill>
                  <a:srgbClr val="0070B5"/>
                </a:solidFill>
                <a:latin typeface="+mn-lt"/>
              </a:rPr>
              <a:t>G</a:t>
            </a:r>
            <a:r>
              <a:rPr lang="en-GB" dirty="0">
                <a:solidFill>
                  <a:schemeClr val="bg2">
                    <a:lumMod val="50000"/>
                  </a:schemeClr>
                </a:solidFill>
                <a:latin typeface="+mn-lt"/>
              </a:rPr>
              <a:t>lobal</a:t>
            </a:r>
            <a:br>
              <a:rPr lang="en-GB" dirty="0">
                <a:solidFill>
                  <a:schemeClr val="bg1"/>
                </a:solidFill>
                <a:latin typeface="+mn-lt"/>
              </a:rPr>
            </a:br>
            <a:r>
              <a:rPr lang="en-GB" dirty="0">
                <a:solidFill>
                  <a:srgbClr val="0070B5"/>
                </a:solidFill>
                <a:latin typeface="+mn-lt"/>
              </a:rPr>
              <a:t>I</a:t>
            </a:r>
            <a:r>
              <a:rPr lang="en-GB" dirty="0">
                <a:solidFill>
                  <a:schemeClr val="bg2">
                    <a:lumMod val="50000"/>
                  </a:schemeClr>
                </a:solidFill>
                <a:latin typeface="+mn-lt"/>
              </a:rPr>
              <a:t>ndustry</a:t>
            </a:r>
            <a:br>
              <a:rPr lang="en-GB" dirty="0">
                <a:solidFill>
                  <a:schemeClr val="bg2">
                    <a:lumMod val="50000"/>
                  </a:schemeClr>
                </a:solidFill>
                <a:latin typeface="+mn-lt"/>
              </a:rPr>
            </a:br>
            <a:r>
              <a:rPr lang="en-GB" dirty="0">
                <a:solidFill>
                  <a:srgbClr val="0070B5"/>
                </a:solidFill>
                <a:latin typeface="+mn-lt"/>
              </a:rPr>
              <a:t>P</a:t>
            </a:r>
            <a:r>
              <a:rPr lang="en-GB" dirty="0">
                <a:solidFill>
                  <a:schemeClr val="bg2">
                    <a:lumMod val="50000"/>
                  </a:schemeClr>
                </a:solidFill>
                <a:latin typeface="+mn-lt"/>
              </a:rPr>
              <a:t>erformance</a:t>
            </a:r>
            <a:br>
              <a:rPr lang="en-GB" dirty="0">
                <a:solidFill>
                  <a:schemeClr val="bg1"/>
                </a:solidFill>
                <a:latin typeface="+mn-lt"/>
              </a:rPr>
            </a:br>
            <a:r>
              <a:rPr lang="en-GB" dirty="0">
                <a:solidFill>
                  <a:srgbClr val="0070B5"/>
                </a:solidFill>
                <a:latin typeface="+mn-lt"/>
              </a:rPr>
              <a:t>R</a:t>
            </a:r>
            <a:r>
              <a:rPr lang="en-GB" dirty="0">
                <a:solidFill>
                  <a:schemeClr val="bg2">
                    <a:lumMod val="50000"/>
                  </a:schemeClr>
                </a:solidFill>
                <a:latin typeface="+mn-lt"/>
              </a:rPr>
              <a:t>eview 2021</a:t>
            </a:r>
          </a:p>
        </p:txBody>
      </p:sp>
      <p:sp>
        <p:nvSpPr>
          <p:cNvPr id="3" name="Subtitle 2">
            <a:extLst>
              <a:ext uri="{FF2B5EF4-FFF2-40B4-BE49-F238E27FC236}">
                <a16:creationId xmlns:a16="http://schemas.microsoft.com/office/drawing/2014/main" id="{44E04D81-FA9C-436D-8677-E8D000C8B1F0}"/>
              </a:ext>
            </a:extLst>
          </p:cNvPr>
          <p:cNvSpPr>
            <a:spLocks noGrp="1"/>
          </p:cNvSpPr>
          <p:nvPr>
            <p:ph type="subTitle" idx="1"/>
          </p:nvPr>
        </p:nvSpPr>
        <p:spPr>
          <a:xfrm>
            <a:off x="218746" y="3559009"/>
            <a:ext cx="9464961" cy="1005266"/>
          </a:xfrm>
        </p:spPr>
        <p:txBody>
          <a:bodyPr>
            <a:normAutofit/>
          </a:bodyPr>
          <a:lstStyle/>
          <a:p>
            <a:pPr algn="l"/>
            <a:r>
              <a:rPr lang="en-GB" b="0" i="0" u="none" strike="noStrike" dirty="0">
                <a:solidFill>
                  <a:srgbClr val="393839"/>
                </a:solidFill>
                <a:effectLst/>
              </a:rPr>
              <a:t>A must have for global exhibition </a:t>
            </a:r>
            <a:br>
              <a:rPr lang="en-GB" b="0" i="0" u="none" strike="noStrike" dirty="0">
                <a:solidFill>
                  <a:srgbClr val="393839"/>
                </a:solidFill>
                <a:effectLst/>
              </a:rPr>
            </a:br>
            <a:r>
              <a:rPr lang="en-GB" b="0" i="0" u="none" strike="noStrike" dirty="0">
                <a:solidFill>
                  <a:srgbClr val="393839"/>
                </a:solidFill>
                <a:effectLst/>
              </a:rPr>
              <a:t>executives and stakeholders </a:t>
            </a:r>
            <a:endParaRPr lang="en-GB" dirty="0"/>
          </a:p>
        </p:txBody>
      </p:sp>
      <p:pic>
        <p:nvPicPr>
          <p:cNvPr id="11" name="Picture 10" descr="Shape&#10;&#10;Description automatically generated with medium confidence">
            <a:extLst>
              <a:ext uri="{FF2B5EF4-FFF2-40B4-BE49-F238E27FC236}">
                <a16:creationId xmlns:a16="http://schemas.microsoft.com/office/drawing/2014/main" id="{E66C887E-038F-4498-B76C-B0B400990A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9600" y="6069909"/>
            <a:ext cx="834107" cy="49789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95B18E65-A050-4013-AA51-D4F3F93584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393" y="6069909"/>
            <a:ext cx="1287239" cy="497894"/>
          </a:xfrm>
          <a:prstGeom prst="rect">
            <a:avLst/>
          </a:prstGeom>
        </p:spPr>
      </p:pic>
      <p:pic>
        <p:nvPicPr>
          <p:cNvPr id="17" name="Picture 16" descr="Text, logo&#10;&#10;Description automatically generated">
            <a:extLst>
              <a:ext uri="{FF2B5EF4-FFF2-40B4-BE49-F238E27FC236}">
                <a16:creationId xmlns:a16="http://schemas.microsoft.com/office/drawing/2014/main" id="{2FA00C25-2ED6-40B8-98F5-A992DDD617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12216" y="5917625"/>
            <a:ext cx="1287239" cy="659510"/>
          </a:xfrm>
          <a:prstGeom prst="rect">
            <a:avLst/>
          </a:prstGeom>
        </p:spPr>
      </p:pic>
      <p:sp>
        <p:nvSpPr>
          <p:cNvPr id="18" name="TextBox 17">
            <a:extLst>
              <a:ext uri="{FF2B5EF4-FFF2-40B4-BE49-F238E27FC236}">
                <a16:creationId xmlns:a16="http://schemas.microsoft.com/office/drawing/2014/main" id="{09693A5C-0565-4499-B908-089294940FEE}"/>
              </a:ext>
            </a:extLst>
          </p:cNvPr>
          <p:cNvSpPr txBox="1"/>
          <p:nvPr/>
        </p:nvSpPr>
        <p:spPr>
          <a:xfrm>
            <a:off x="385966" y="4434266"/>
            <a:ext cx="8312761" cy="830997"/>
          </a:xfrm>
          <a:prstGeom prst="rect">
            <a:avLst/>
          </a:prstGeom>
          <a:noFill/>
        </p:spPr>
        <p:txBody>
          <a:bodyPr wrap="square" rtlCol="0">
            <a:spAutoFit/>
          </a:bodyPr>
          <a:lstStyle/>
          <a:p>
            <a:r>
              <a:rPr lang="en-GB" sz="4800" b="1" dirty="0">
                <a:solidFill>
                  <a:srgbClr val="0070B5"/>
                </a:solidFill>
              </a:rPr>
              <a:t>Appendix – Preview of chapters</a:t>
            </a:r>
          </a:p>
        </p:txBody>
      </p:sp>
      <p:sp>
        <p:nvSpPr>
          <p:cNvPr id="19" name="TextBox 18">
            <a:extLst>
              <a:ext uri="{FF2B5EF4-FFF2-40B4-BE49-F238E27FC236}">
                <a16:creationId xmlns:a16="http://schemas.microsoft.com/office/drawing/2014/main" id="{472D56E6-2E05-488B-A960-12E613F36C91}"/>
              </a:ext>
            </a:extLst>
          </p:cNvPr>
          <p:cNvSpPr txBox="1"/>
          <p:nvPr/>
        </p:nvSpPr>
        <p:spPr>
          <a:xfrm>
            <a:off x="385966" y="6207803"/>
            <a:ext cx="1441870" cy="369332"/>
          </a:xfrm>
          <a:prstGeom prst="rect">
            <a:avLst/>
          </a:prstGeom>
          <a:noFill/>
        </p:spPr>
        <p:txBody>
          <a:bodyPr wrap="none" rtlCol="0">
            <a:spAutoFit/>
          </a:bodyPr>
          <a:lstStyle/>
          <a:p>
            <a:r>
              <a:rPr lang="en-GB" b="0" i="0" u="none" strike="noStrike" dirty="0">
                <a:solidFill>
                  <a:srgbClr val="393839"/>
                </a:solidFill>
                <a:effectLst/>
              </a:rPr>
              <a:t>Published by:</a:t>
            </a:r>
            <a:endParaRPr lang="en-GB" dirty="0"/>
          </a:p>
        </p:txBody>
      </p:sp>
      <p:sp>
        <p:nvSpPr>
          <p:cNvPr id="21" name="TextBox 20">
            <a:extLst>
              <a:ext uri="{FF2B5EF4-FFF2-40B4-BE49-F238E27FC236}">
                <a16:creationId xmlns:a16="http://schemas.microsoft.com/office/drawing/2014/main" id="{BE8AA00E-5748-4B7F-9CEC-FC93D1278125}"/>
              </a:ext>
            </a:extLst>
          </p:cNvPr>
          <p:cNvSpPr txBox="1"/>
          <p:nvPr/>
        </p:nvSpPr>
        <p:spPr>
          <a:xfrm>
            <a:off x="5112475" y="6189139"/>
            <a:ext cx="2219057" cy="369332"/>
          </a:xfrm>
          <a:prstGeom prst="rect">
            <a:avLst/>
          </a:prstGeom>
          <a:noFill/>
        </p:spPr>
        <p:txBody>
          <a:bodyPr wrap="square">
            <a:spAutoFit/>
          </a:bodyPr>
          <a:lstStyle/>
          <a:p>
            <a:r>
              <a:rPr lang="en-GB" dirty="0">
                <a:solidFill>
                  <a:srgbClr val="393839"/>
                </a:solidFill>
              </a:rPr>
              <a:t>In partnership with</a:t>
            </a:r>
            <a:r>
              <a:rPr lang="en-GB" b="0" i="0" u="none" strike="noStrike" dirty="0">
                <a:solidFill>
                  <a:srgbClr val="393839"/>
                </a:solidFill>
                <a:effectLst/>
              </a:rPr>
              <a:t>:</a:t>
            </a:r>
            <a:endParaRPr lang="en-GB" dirty="0"/>
          </a:p>
        </p:txBody>
      </p:sp>
      <p:pic>
        <p:nvPicPr>
          <p:cNvPr id="24" name="Picture 23">
            <a:extLst>
              <a:ext uri="{FF2B5EF4-FFF2-40B4-BE49-F238E27FC236}">
                <a16:creationId xmlns:a16="http://schemas.microsoft.com/office/drawing/2014/main" id="{5A731DCE-4D62-443A-B77B-B5F484A05DC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4109722" y="72428"/>
            <a:ext cx="5796277" cy="4475641"/>
          </a:xfrm>
          <a:prstGeom prst="rect">
            <a:avLst/>
          </a:prstGeom>
        </p:spPr>
      </p:pic>
    </p:spTree>
    <p:extLst>
      <p:ext uri="{BB962C8B-B14F-4D97-AF65-F5344CB8AC3E}">
        <p14:creationId xmlns:p14="http://schemas.microsoft.com/office/powerpoint/2010/main" val="230310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extLst>
              <p:ext uri="{D42A27DB-BD31-4B8C-83A1-F6EECF244321}">
                <p14:modId xmlns:p14="http://schemas.microsoft.com/office/powerpoint/2010/main" val="397334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11586" y="142010"/>
            <a:ext cx="8313945" cy="1446550"/>
          </a:xfrm>
          <a:prstGeom prst="rect">
            <a:avLst/>
          </a:prstGeom>
          <a:noFill/>
        </p:spPr>
        <p:txBody>
          <a:bodyPr wrap="square" rtlCol="0">
            <a:spAutoFit/>
          </a:bodyPr>
          <a:lstStyle/>
          <a:p>
            <a:r>
              <a:rPr lang="en-GB" sz="4400" b="1" dirty="0">
                <a:solidFill>
                  <a:srgbClr val="0070B5"/>
                </a:solidFill>
              </a:rPr>
              <a:t>Chapter 1 - Economic, industry &amp; country performance</a:t>
            </a:r>
          </a:p>
        </p:txBody>
      </p:sp>
      <p:pic>
        <p:nvPicPr>
          <p:cNvPr id="64" name="Picture 63">
            <a:extLst>
              <a:ext uri="{FF2B5EF4-FFF2-40B4-BE49-F238E27FC236}">
                <a16:creationId xmlns:a16="http://schemas.microsoft.com/office/drawing/2014/main" id="{C1DB51C3-8627-47E2-9A73-A1DD3A940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cxnSp>
        <p:nvCxnSpPr>
          <p:cNvPr id="66" name="Straight Connector 65">
            <a:extLst>
              <a:ext uri="{FF2B5EF4-FFF2-40B4-BE49-F238E27FC236}">
                <a16:creationId xmlns:a16="http://schemas.microsoft.com/office/drawing/2014/main" id="{2E2A68A2-D6F9-43A0-81D4-6005B71A5F71}"/>
              </a:ext>
            </a:extLst>
          </p:cNvPr>
          <p:cNvCxnSpPr>
            <a:cxnSpLocks/>
          </p:cNvCxnSpPr>
          <p:nvPr/>
        </p:nvCxnSpPr>
        <p:spPr>
          <a:xfrm>
            <a:off x="204095" y="1625327"/>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
        <p:nvSpPr>
          <p:cNvPr id="45" name="Rechteck 2">
            <a:extLst>
              <a:ext uri="{FF2B5EF4-FFF2-40B4-BE49-F238E27FC236}">
                <a16:creationId xmlns:a16="http://schemas.microsoft.com/office/drawing/2014/main" id="{2D6C1E31-58EA-4EC0-9B6E-EAF8D7A47DA9}"/>
              </a:ext>
            </a:extLst>
          </p:cNvPr>
          <p:cNvSpPr/>
          <p:nvPr/>
        </p:nvSpPr>
        <p:spPr>
          <a:xfrm>
            <a:off x="204095" y="1798965"/>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47" name="Rechteck 2">
            <a:extLst>
              <a:ext uri="{FF2B5EF4-FFF2-40B4-BE49-F238E27FC236}">
                <a16:creationId xmlns:a16="http://schemas.microsoft.com/office/drawing/2014/main" id="{E464ADA8-D015-47FC-9E11-739D6F61E556}"/>
              </a:ext>
            </a:extLst>
          </p:cNvPr>
          <p:cNvSpPr/>
          <p:nvPr/>
        </p:nvSpPr>
        <p:spPr>
          <a:xfrm>
            <a:off x="779964" y="2441250"/>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Global macroeconomic overview</a:t>
            </a:r>
          </a:p>
          <a:p>
            <a:pPr marL="285750" lvl="0" indent="-285750">
              <a:spcAft>
                <a:spcPts val="400"/>
              </a:spcAft>
              <a:buFontTx/>
              <a:buChar char="-"/>
            </a:pPr>
            <a:r>
              <a:rPr lang="en-GB"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K</a:t>
            </a:r>
            <a:r>
              <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ey economic indicators: GDP, employment, global trade, industrial performance, budget indicators</a:t>
            </a:r>
          </a:p>
          <a:p>
            <a:pPr marL="285750" indent="-285750">
              <a:spcAft>
                <a:spcPts val="400"/>
              </a:spcAft>
              <a:buFontTx/>
              <a:buChar char="-"/>
            </a:pPr>
            <a:r>
              <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Policy response to Covid-19: monetary policy, employment retention schemes, recovery packages</a:t>
            </a:r>
          </a:p>
          <a:p>
            <a:pPr marL="285750" lvl="0" indent="-285750">
              <a:spcAft>
                <a:spcPts val="600"/>
              </a:spcAft>
              <a:buFontTx/>
              <a:buChar char="-"/>
            </a:pP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hteck 2">
            <a:extLst>
              <a:ext uri="{FF2B5EF4-FFF2-40B4-BE49-F238E27FC236}">
                <a16:creationId xmlns:a16="http://schemas.microsoft.com/office/drawing/2014/main" id="{C644A96B-9B3A-4FA6-9989-B020364ACC79}"/>
              </a:ext>
            </a:extLst>
          </p:cNvPr>
          <p:cNvSpPr/>
          <p:nvPr/>
        </p:nvSpPr>
        <p:spPr>
          <a:xfrm>
            <a:off x="204095" y="3765396"/>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49" name="Rechteck 2">
            <a:extLst>
              <a:ext uri="{FF2B5EF4-FFF2-40B4-BE49-F238E27FC236}">
                <a16:creationId xmlns:a16="http://schemas.microsoft.com/office/drawing/2014/main" id="{8B648DB1-54FF-4214-85CE-E43C54A3C9F5}"/>
              </a:ext>
            </a:extLst>
          </p:cNvPr>
          <p:cNvSpPr/>
          <p:nvPr/>
        </p:nvSpPr>
        <p:spPr>
          <a:xfrm>
            <a:off x="779964" y="3922791"/>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Sectoral impact of Covid-19</a:t>
            </a:r>
          </a:p>
          <a:p>
            <a:pPr lvl="0">
              <a:spcAft>
                <a:spcPts val="600"/>
              </a:spcAft>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High vs. low contact sectors, impact on sectors related to the exhibitions</a:t>
            </a:r>
          </a:p>
          <a:p>
            <a:pPr marL="285750" lvl="0" indent="-285750">
              <a:spcAft>
                <a:spcPts val="600"/>
              </a:spcAft>
              <a:buFontTx/>
              <a:buChar char="-"/>
            </a:pP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hteck 2">
            <a:extLst>
              <a:ext uri="{FF2B5EF4-FFF2-40B4-BE49-F238E27FC236}">
                <a16:creationId xmlns:a16="http://schemas.microsoft.com/office/drawing/2014/main" id="{E02F9CC5-0345-4372-B4FE-24B4768C53B4}"/>
              </a:ext>
            </a:extLst>
          </p:cNvPr>
          <p:cNvSpPr/>
          <p:nvPr/>
        </p:nvSpPr>
        <p:spPr>
          <a:xfrm>
            <a:off x="204095" y="4785262"/>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t>
            </a:r>
          </a:p>
        </p:txBody>
      </p:sp>
      <p:sp>
        <p:nvSpPr>
          <p:cNvPr id="52" name="Rechteck 2">
            <a:extLst>
              <a:ext uri="{FF2B5EF4-FFF2-40B4-BE49-F238E27FC236}">
                <a16:creationId xmlns:a16="http://schemas.microsoft.com/office/drawing/2014/main" id="{F80F2458-1061-4662-9039-95DE618AD291}"/>
              </a:ext>
            </a:extLst>
          </p:cNvPr>
          <p:cNvSpPr/>
          <p:nvPr/>
        </p:nvSpPr>
        <p:spPr>
          <a:xfrm>
            <a:off x="779964" y="4837727"/>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GB" sz="20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Outlook</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600"/>
              </a:spcAft>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Vaccination roll-out and lockdown lifting, economic climate, geopolitical situation</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hteck 2">
            <a:extLst>
              <a:ext uri="{FF2B5EF4-FFF2-40B4-BE49-F238E27FC236}">
                <a16:creationId xmlns:a16="http://schemas.microsoft.com/office/drawing/2014/main" id="{78DDE8D9-63CC-44B8-90F8-C339A900028C}"/>
              </a:ext>
            </a:extLst>
          </p:cNvPr>
          <p:cNvSpPr/>
          <p:nvPr/>
        </p:nvSpPr>
        <p:spPr>
          <a:xfrm>
            <a:off x="204095" y="5816589"/>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p>
        </p:txBody>
      </p:sp>
      <p:sp>
        <p:nvSpPr>
          <p:cNvPr id="70" name="Rechteck 2">
            <a:extLst>
              <a:ext uri="{FF2B5EF4-FFF2-40B4-BE49-F238E27FC236}">
                <a16:creationId xmlns:a16="http://schemas.microsoft.com/office/drawing/2014/main" id="{6C296ABE-3085-44D6-A80A-FDC2A903DA6C}"/>
              </a:ext>
            </a:extLst>
          </p:cNvPr>
          <p:cNvSpPr/>
          <p:nvPr/>
        </p:nvSpPr>
        <p:spPr>
          <a:xfrm>
            <a:off x="779964" y="5876549"/>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GB" sz="20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Exhibition industry performance</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spcAft>
                <a:spcPts val="600"/>
              </a:spcAft>
              <a:buFontTx/>
              <a:buChar char="-"/>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Multi-year industry development, global and regional market assessment</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E3CB1A9-D089-4065-8C66-F527B5EF1934}"/>
              </a:ext>
            </a:extLst>
          </p:cNvPr>
          <p:cNvSpPr txBox="1"/>
          <p:nvPr/>
        </p:nvSpPr>
        <p:spPr>
          <a:xfrm>
            <a:off x="6328825" y="3577282"/>
            <a:ext cx="1997255" cy="400110"/>
          </a:xfrm>
          <a:prstGeom prst="rect">
            <a:avLst/>
          </a:prstGeom>
          <a:noFill/>
        </p:spPr>
        <p:txBody>
          <a:bodyPr wrap="square" rtlCol="0">
            <a:spAutoFit/>
          </a:bodyPr>
          <a:lstStyle/>
          <a:p>
            <a:pPr algn="ctr"/>
            <a:r>
              <a:rPr lang="en-GB" sz="2000" b="1" dirty="0">
                <a:solidFill>
                  <a:srgbClr val="374B54"/>
                </a:solidFill>
              </a:rPr>
              <a:t>PREVIEW</a:t>
            </a:r>
          </a:p>
        </p:txBody>
      </p:sp>
      <p:pic>
        <p:nvPicPr>
          <p:cNvPr id="7" name="Picture 6">
            <a:extLst>
              <a:ext uri="{FF2B5EF4-FFF2-40B4-BE49-F238E27FC236}">
                <a16:creationId xmlns:a16="http://schemas.microsoft.com/office/drawing/2014/main" id="{886EA087-39F2-440C-9E29-05FB2C31B8D6}"/>
              </a:ext>
            </a:extLst>
          </p:cNvPr>
          <p:cNvPicPr>
            <a:picLocks noChangeAspect="1"/>
          </p:cNvPicPr>
          <p:nvPr/>
        </p:nvPicPr>
        <p:blipFill rotWithShape="1">
          <a:blip r:embed="rId8"/>
          <a:srcRect b="6486"/>
          <a:stretch/>
        </p:blipFill>
        <p:spPr>
          <a:xfrm>
            <a:off x="4953000" y="3951562"/>
            <a:ext cx="4748904" cy="2498008"/>
          </a:xfrm>
          <a:prstGeom prst="rect">
            <a:avLst/>
          </a:prstGeom>
          <a:ln w="19050">
            <a:solidFill>
              <a:srgbClr val="374B54"/>
            </a:solidFill>
          </a:ln>
        </p:spPr>
      </p:pic>
      <p:sp>
        <p:nvSpPr>
          <p:cNvPr id="72" name="Rechteck 2">
            <a:extLst>
              <a:ext uri="{FF2B5EF4-FFF2-40B4-BE49-F238E27FC236}">
                <a16:creationId xmlns:a16="http://schemas.microsoft.com/office/drawing/2014/main" id="{32D64124-7CB7-4F82-BDC7-686FF4DFBC82}"/>
              </a:ext>
            </a:extLst>
          </p:cNvPr>
          <p:cNvSpPr/>
          <p:nvPr/>
        </p:nvSpPr>
        <p:spPr>
          <a:xfrm>
            <a:off x="5531367" y="1489385"/>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Tx/>
              <a:buChar char="-"/>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Short- &amp; long-term industry outlook and trends, forecasts &amp; future scenarios</a:t>
            </a:r>
          </a:p>
        </p:txBody>
      </p:sp>
      <p:sp>
        <p:nvSpPr>
          <p:cNvPr id="73" name="Rechteck 2">
            <a:extLst>
              <a:ext uri="{FF2B5EF4-FFF2-40B4-BE49-F238E27FC236}">
                <a16:creationId xmlns:a16="http://schemas.microsoft.com/office/drawing/2014/main" id="{DDF171A4-6DC3-4FE7-A158-1055A24DCCF6}"/>
              </a:ext>
            </a:extLst>
          </p:cNvPr>
          <p:cNvSpPr/>
          <p:nvPr/>
        </p:nvSpPr>
        <p:spPr>
          <a:xfrm>
            <a:off x="4953000" y="2323620"/>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a:t>
            </a:r>
          </a:p>
        </p:txBody>
      </p:sp>
      <p:sp>
        <p:nvSpPr>
          <p:cNvPr id="74" name="Rechteck 2">
            <a:extLst>
              <a:ext uri="{FF2B5EF4-FFF2-40B4-BE49-F238E27FC236}">
                <a16:creationId xmlns:a16="http://schemas.microsoft.com/office/drawing/2014/main" id="{F7A669AE-4A73-42D3-967F-B7A0B5FBFC62}"/>
              </a:ext>
            </a:extLst>
          </p:cNvPr>
          <p:cNvSpPr/>
          <p:nvPr/>
        </p:nvSpPr>
        <p:spPr>
          <a:xfrm>
            <a:off x="5528869" y="2426263"/>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Regional analysis</a:t>
            </a:r>
          </a:p>
          <a:p>
            <a:pPr lvl="0">
              <a:spcAft>
                <a:spcPts val="600"/>
              </a:spcAft>
            </a:pPr>
            <a:r>
              <a:rPr lang="en-GB"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Europe (Germany, France, Italy, UK, Spain, Russia), Asia (China, India, ASEAN), Americas (USA) </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978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9C637B-73E9-4066-B746-CCBDC8CAB4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1" imgH="431" progId="TCLayout.ActiveDocument.1">
                  <p:embed/>
                </p:oleObj>
              </mc:Choice>
              <mc:Fallback>
                <p:oleObj name="think-cell Slide" r:id="rId4" imgW="431" imgH="431" progId="TCLayout.ActiveDocument.1">
                  <p:embed/>
                  <p:pic>
                    <p:nvPicPr>
                      <p:cNvPr id="5" name="Object 4" hidden="1">
                        <a:extLst>
                          <a:ext uri="{FF2B5EF4-FFF2-40B4-BE49-F238E27FC236}">
                            <a16:creationId xmlns:a16="http://schemas.microsoft.com/office/drawing/2014/main" id="{429C637B-73E9-4066-B746-CCBDC8CAB4B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97432ABC-954F-4D77-A056-1318A9C2F772}"/>
              </a:ext>
            </a:extLst>
          </p:cNvPr>
          <p:cNvSpPr txBox="1"/>
          <p:nvPr/>
        </p:nvSpPr>
        <p:spPr>
          <a:xfrm>
            <a:off x="211586" y="142010"/>
            <a:ext cx="8313945" cy="1446550"/>
          </a:xfrm>
          <a:prstGeom prst="rect">
            <a:avLst/>
          </a:prstGeom>
          <a:noFill/>
        </p:spPr>
        <p:txBody>
          <a:bodyPr wrap="square" rtlCol="0">
            <a:spAutoFit/>
          </a:bodyPr>
          <a:lstStyle/>
          <a:p>
            <a:r>
              <a:rPr lang="en-GB" sz="4400" b="1" dirty="0">
                <a:solidFill>
                  <a:srgbClr val="0070B5"/>
                </a:solidFill>
              </a:rPr>
              <a:t>Chapter 2 – Financial performance</a:t>
            </a:r>
            <a:br>
              <a:rPr lang="en-GB" sz="4400" b="1" dirty="0">
                <a:solidFill>
                  <a:srgbClr val="0070B5"/>
                </a:solidFill>
              </a:rPr>
            </a:br>
            <a:r>
              <a:rPr lang="en-GB" sz="4400" b="1" dirty="0">
                <a:solidFill>
                  <a:srgbClr val="0070B5"/>
                </a:solidFill>
              </a:rPr>
              <a:t>of Top-40 companies</a:t>
            </a:r>
          </a:p>
        </p:txBody>
      </p:sp>
      <p:pic>
        <p:nvPicPr>
          <p:cNvPr id="64" name="Picture 63">
            <a:extLst>
              <a:ext uri="{FF2B5EF4-FFF2-40B4-BE49-F238E27FC236}">
                <a16:creationId xmlns:a16="http://schemas.microsoft.com/office/drawing/2014/main" id="{C1DB51C3-8627-47E2-9A73-A1DD3A940C5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386" b="93241" l="8333" r="99214">
                        <a14:foregroundMark x1="16195" y1="6163" x2="16195" y2="6163"/>
                        <a14:foregroundMark x1="40881" y1="4573" x2="40881" y2="4573"/>
                        <a14:foregroundMark x1="9119" y1="31809" x2="9119" y2="31809"/>
                        <a14:foregroundMark x1="95126" y1="48509" x2="95126" y2="48509"/>
                        <a14:foregroundMark x1="58648" y1="51491" x2="58648" y2="51491"/>
                        <a14:foregroundMark x1="89465" y1="22465" x2="89465" y2="22465"/>
                        <a14:foregroundMark x1="98899" y1="54672" x2="98899" y2="54672"/>
                        <a14:foregroundMark x1="97170" y1="61630" x2="97170" y2="61630"/>
                        <a14:foregroundMark x1="95440" y1="69185" x2="95440" y2="69185"/>
                        <a14:foregroundMark x1="99371" y1="44930" x2="99371" y2="44930"/>
                        <a14:foregroundMark x1="98899" y1="36382" x2="98899" y2="36382"/>
                        <a14:foregroundMark x1="98899" y1="36382" x2="98899" y2="36382"/>
                        <a14:foregroundMark x1="94654" y1="2584" x2="94654" y2="2584"/>
                        <a14:foregroundMark x1="27830" y1="3777" x2="27830" y2="3777"/>
                        <a14:foregroundMark x1="43711" y1="89066" x2="43711" y2="89066"/>
                        <a14:foregroundMark x1="48899" y1="93439" x2="48899" y2="93439"/>
                        <a14:foregroundMark x1="69497" y1="92247" x2="69497" y2="92247"/>
                        <a14:foregroundMark x1="70912" y1="92048" x2="70912" y2="92048"/>
                        <a14:foregroundMark x1="67138" y1="93042" x2="67138" y2="93042"/>
                        <a14:foregroundMark x1="68082" y1="93042" x2="68082" y2="93042"/>
                        <a14:foregroundMark x1="65094" y1="93241" x2="65094" y2="93241"/>
                        <a14:foregroundMark x1="72013" y1="92247" x2="72013" y2="92247"/>
                        <a14:foregroundMark x1="8333" y1="27634" x2="8333" y2="27634"/>
                        <a14:backgroundMark x1="72013" y1="92644" x2="72013" y2="92644"/>
                        <a14:backgroundMark x1="67767" y1="93837" x2="67767" y2="93837"/>
                        <a14:backgroundMark x1="68082" y1="93241" x2="68082" y2="93241"/>
                        <a14:backgroundMark x1="72013" y1="92247" x2="72013" y2="92247"/>
                      </a14:backgroundRemoval>
                    </a14:imgEffect>
                  </a14:imgLayer>
                </a14:imgProps>
              </a:ext>
            </a:extLst>
          </a:blip>
          <a:srcRect t="6584" r="4319"/>
          <a:stretch/>
        </p:blipFill>
        <p:spPr>
          <a:xfrm>
            <a:off x="8525532" y="-35095"/>
            <a:ext cx="1366673" cy="1055287"/>
          </a:xfrm>
          <a:prstGeom prst="rect">
            <a:avLst/>
          </a:prstGeom>
        </p:spPr>
      </p:pic>
      <p:sp>
        <p:nvSpPr>
          <p:cNvPr id="45" name="Rechteck 2">
            <a:extLst>
              <a:ext uri="{FF2B5EF4-FFF2-40B4-BE49-F238E27FC236}">
                <a16:creationId xmlns:a16="http://schemas.microsoft.com/office/drawing/2014/main" id="{2D6C1E31-58EA-4EC0-9B6E-EAF8D7A47DA9}"/>
              </a:ext>
            </a:extLst>
          </p:cNvPr>
          <p:cNvSpPr/>
          <p:nvPr/>
        </p:nvSpPr>
        <p:spPr>
          <a:xfrm>
            <a:off x="204095" y="1821450"/>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47" name="Rechteck 2">
            <a:extLst>
              <a:ext uri="{FF2B5EF4-FFF2-40B4-BE49-F238E27FC236}">
                <a16:creationId xmlns:a16="http://schemas.microsoft.com/office/drawing/2014/main" id="{E464ADA8-D015-47FC-9E11-739D6F61E556}"/>
              </a:ext>
            </a:extLst>
          </p:cNvPr>
          <p:cNvSpPr/>
          <p:nvPr/>
        </p:nvSpPr>
        <p:spPr>
          <a:xfrm>
            <a:off x="779964" y="1819164"/>
            <a:ext cx="3874482" cy="53143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4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Revenues &amp; operating profit</a:t>
            </a:r>
            <a:b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 Top-40 exhibition companies</a:t>
            </a:r>
          </a:p>
        </p:txBody>
      </p:sp>
      <p:sp>
        <p:nvSpPr>
          <p:cNvPr id="48" name="Rechteck 2">
            <a:extLst>
              <a:ext uri="{FF2B5EF4-FFF2-40B4-BE49-F238E27FC236}">
                <a16:creationId xmlns:a16="http://schemas.microsoft.com/office/drawing/2014/main" id="{C644A96B-9B3A-4FA6-9989-B020364ACC79}"/>
              </a:ext>
            </a:extLst>
          </p:cNvPr>
          <p:cNvSpPr/>
          <p:nvPr/>
        </p:nvSpPr>
        <p:spPr>
          <a:xfrm>
            <a:off x="204095" y="2768556"/>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49" name="Rechteck 2">
            <a:extLst>
              <a:ext uri="{FF2B5EF4-FFF2-40B4-BE49-F238E27FC236}">
                <a16:creationId xmlns:a16="http://schemas.microsoft.com/office/drawing/2014/main" id="{8B648DB1-54FF-4214-85CE-E43C54A3C9F5}"/>
              </a:ext>
            </a:extLst>
          </p:cNvPr>
          <p:cNvSpPr/>
          <p:nvPr/>
        </p:nvSpPr>
        <p:spPr>
          <a:xfrm>
            <a:off x="779964" y="2971968"/>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pPr>
            <a:r>
              <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Operational and financial insights</a:t>
            </a:r>
          </a:p>
          <a:p>
            <a:pPr lvl="0">
              <a:spcAft>
                <a:spcPts val="600"/>
              </a:spcAft>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Geographical origin of revenue, cost-control measures with respect to Covid-19, major activities of companies by revenue, operating profit and combines</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hteck 2">
            <a:extLst>
              <a:ext uri="{FF2B5EF4-FFF2-40B4-BE49-F238E27FC236}">
                <a16:creationId xmlns:a16="http://schemas.microsoft.com/office/drawing/2014/main" id="{E02F9CC5-0345-4372-B4FE-24B4768C53B4}"/>
              </a:ext>
            </a:extLst>
          </p:cNvPr>
          <p:cNvSpPr/>
          <p:nvPr/>
        </p:nvSpPr>
        <p:spPr>
          <a:xfrm>
            <a:off x="204095" y="4507946"/>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a:t>
            </a:r>
          </a:p>
        </p:txBody>
      </p:sp>
      <p:sp>
        <p:nvSpPr>
          <p:cNvPr id="52" name="Rechteck 2">
            <a:extLst>
              <a:ext uri="{FF2B5EF4-FFF2-40B4-BE49-F238E27FC236}">
                <a16:creationId xmlns:a16="http://schemas.microsoft.com/office/drawing/2014/main" id="{F80F2458-1061-4662-9039-95DE618AD291}"/>
              </a:ext>
            </a:extLst>
          </p:cNvPr>
          <p:cNvSpPr/>
          <p:nvPr/>
        </p:nvSpPr>
        <p:spPr>
          <a:xfrm>
            <a:off x="779964" y="4552697"/>
            <a:ext cx="3874482" cy="94232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en-GB" sz="20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jwc industry rankings</a:t>
            </a:r>
            <a:endParaRPr lang="en-GB" sz="20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600"/>
              </a:spcAft>
            </a:pPr>
            <a:r>
              <a:rPr lang="en-US" sz="16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Vaccination roll-out and lockdown lifting, economic climate, geopolitical situation</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hteck 2">
            <a:extLst>
              <a:ext uri="{FF2B5EF4-FFF2-40B4-BE49-F238E27FC236}">
                <a16:creationId xmlns:a16="http://schemas.microsoft.com/office/drawing/2014/main" id="{78DDE8D9-63CC-44B8-90F8-C339A900028C}"/>
              </a:ext>
            </a:extLst>
          </p:cNvPr>
          <p:cNvSpPr/>
          <p:nvPr/>
        </p:nvSpPr>
        <p:spPr>
          <a:xfrm>
            <a:off x="204095" y="5951501"/>
            <a:ext cx="531435" cy="531435"/>
          </a:xfrm>
          <a:prstGeom prst="ellipse">
            <a:avLst/>
          </a:prstGeom>
          <a:solidFill>
            <a:schemeClr val="bg2">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spcAft>
                <a:spcPts val="800"/>
              </a:spcAft>
              <a:buNone/>
            </a:pPr>
            <a:r>
              <a:rPr lang="en-GB" sz="3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t>
            </a:r>
          </a:p>
        </p:txBody>
      </p:sp>
      <p:sp>
        <p:nvSpPr>
          <p:cNvPr id="70" name="Rechteck 2">
            <a:extLst>
              <a:ext uri="{FF2B5EF4-FFF2-40B4-BE49-F238E27FC236}">
                <a16:creationId xmlns:a16="http://schemas.microsoft.com/office/drawing/2014/main" id="{6C296ABE-3085-44D6-A80A-FDC2A903DA6C}"/>
              </a:ext>
            </a:extLst>
          </p:cNvPr>
          <p:cNvSpPr/>
          <p:nvPr/>
        </p:nvSpPr>
        <p:spPr>
          <a:xfrm>
            <a:off x="779964" y="5876550"/>
            <a:ext cx="3874482" cy="107928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de-DE" sz="20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Market shares of leading companies</a:t>
            </a:r>
            <a:endParaRPr lang="en-GB" sz="1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Box 70">
            <a:extLst>
              <a:ext uri="{FF2B5EF4-FFF2-40B4-BE49-F238E27FC236}">
                <a16:creationId xmlns:a16="http://schemas.microsoft.com/office/drawing/2014/main" id="{DE3CB1A9-D089-4065-8C66-F527B5EF1934}"/>
              </a:ext>
            </a:extLst>
          </p:cNvPr>
          <p:cNvSpPr txBox="1"/>
          <p:nvPr/>
        </p:nvSpPr>
        <p:spPr>
          <a:xfrm>
            <a:off x="6326585" y="2634163"/>
            <a:ext cx="1997255" cy="400110"/>
          </a:xfrm>
          <a:prstGeom prst="rect">
            <a:avLst/>
          </a:prstGeom>
          <a:noFill/>
        </p:spPr>
        <p:txBody>
          <a:bodyPr wrap="square" rtlCol="0">
            <a:spAutoFit/>
          </a:bodyPr>
          <a:lstStyle/>
          <a:p>
            <a:pPr algn="ctr"/>
            <a:r>
              <a:rPr lang="en-GB" sz="2000" b="1" dirty="0">
                <a:solidFill>
                  <a:srgbClr val="374B54"/>
                </a:solidFill>
              </a:rPr>
              <a:t>PREVIEW</a:t>
            </a:r>
          </a:p>
        </p:txBody>
      </p:sp>
      <p:pic>
        <p:nvPicPr>
          <p:cNvPr id="19" name="Picture 18">
            <a:extLst>
              <a:ext uri="{FF2B5EF4-FFF2-40B4-BE49-F238E27FC236}">
                <a16:creationId xmlns:a16="http://schemas.microsoft.com/office/drawing/2014/main" id="{F50BEC55-5A93-495B-8031-1B898F520739}"/>
              </a:ext>
            </a:extLst>
          </p:cNvPr>
          <p:cNvPicPr>
            <a:picLocks noChangeAspect="1"/>
          </p:cNvPicPr>
          <p:nvPr/>
        </p:nvPicPr>
        <p:blipFill rotWithShape="1">
          <a:blip r:embed="rId8"/>
          <a:srcRect r="1271"/>
          <a:stretch/>
        </p:blipFill>
        <p:spPr>
          <a:xfrm>
            <a:off x="5015728" y="3034273"/>
            <a:ext cx="4618971" cy="2618267"/>
          </a:xfrm>
          <a:prstGeom prst="rect">
            <a:avLst/>
          </a:prstGeom>
          <a:ln w="19050">
            <a:solidFill>
              <a:srgbClr val="374B54"/>
            </a:solidFill>
          </a:ln>
        </p:spPr>
      </p:pic>
      <p:cxnSp>
        <p:nvCxnSpPr>
          <p:cNvPr id="20" name="Straight Connector 19">
            <a:extLst>
              <a:ext uri="{FF2B5EF4-FFF2-40B4-BE49-F238E27FC236}">
                <a16:creationId xmlns:a16="http://schemas.microsoft.com/office/drawing/2014/main" id="{0A10D02B-4F9B-42B5-B787-B476B537EBF5}"/>
              </a:ext>
            </a:extLst>
          </p:cNvPr>
          <p:cNvCxnSpPr>
            <a:cxnSpLocks/>
          </p:cNvCxnSpPr>
          <p:nvPr/>
        </p:nvCxnSpPr>
        <p:spPr>
          <a:xfrm>
            <a:off x="204095" y="1625327"/>
            <a:ext cx="9497809" cy="0"/>
          </a:xfrm>
          <a:prstGeom prst="line">
            <a:avLst/>
          </a:prstGeom>
          <a:ln w="9525">
            <a:solidFill>
              <a:srgbClr val="0070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978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TotalTime>
  <Words>1189</Words>
  <Application>Microsoft Office PowerPoint</Application>
  <PresentationFormat>A4 Paper (210x297 mm)</PresentationFormat>
  <Paragraphs>177</Paragraphs>
  <Slides>12</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Calibri Light</vt:lpstr>
      <vt:lpstr>Office Theme</vt:lpstr>
      <vt:lpstr>think-cell Slide</vt:lpstr>
      <vt:lpstr>Global Industry Performance Review 2021</vt:lpstr>
      <vt:lpstr>PowerPoint Presentation</vt:lpstr>
      <vt:lpstr>PowerPoint Presentation</vt:lpstr>
      <vt:lpstr>PowerPoint Presentation</vt:lpstr>
      <vt:lpstr>PowerPoint Presentation</vt:lpstr>
      <vt:lpstr>PowerPoint Presentation</vt:lpstr>
      <vt:lpstr>Global Industry Performance Review 2021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Industry Performance Review 2021</dc:title>
  <dc:creator>Simon Farnfield</dc:creator>
  <cp:lastModifiedBy>Isabell Wise</cp:lastModifiedBy>
  <cp:revision>73</cp:revision>
  <cp:lastPrinted>2021-04-13T11:48:05Z</cp:lastPrinted>
  <dcterms:created xsi:type="dcterms:W3CDTF">2021-04-13T09:20:03Z</dcterms:created>
  <dcterms:modified xsi:type="dcterms:W3CDTF">2021-05-10T12:22:42Z</dcterms:modified>
</cp:coreProperties>
</file>